
<file path=[Content_Types].xml><?xml version="1.0" encoding="utf-8"?>
<Types xmlns="http://schemas.openxmlformats.org/package/2006/content-types">
  <Default Extension="rels" ContentType="application/vnd.openxmlformats-package.relationships+xml"/>
  <Default Extension="emf" ContentType="image/x-emf"/>
  <Default Extension="png" ContentType="image/png"/>
  <Default Extension="xml" ContentType="application/vnd.openxmlformats-officedocument.presentationml.notesSlide+xml"/>
  <Override PartName="/ppt/slides/slide101.xml" ContentType="application/vnd.openxmlformats-officedocument.presentationml.slide+xml"/>
  <Override PartName="/ppt/slides/slide86.xml" ContentType="application/vnd.openxmlformats-officedocument.presentationml.slide+xml"/>
  <Default Extension="wdp" ContentType="image/vnd.ms-photo"/>
  <Override PartName="/ppt/slides/slide30.xml" ContentType="application/vnd.openxmlformats-officedocument.presentationml.slide+xml"/>
  <Override PartName="/ppt/slides/slide50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slideLayouts/slideLayout2.xml" ContentType="application/vnd.openxmlformats-officedocument.presentationml.slideLayout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54.xml" ContentType="application/vnd.openxmlformats-officedocument.presentationml.slide+xml"/>
  <Override PartName="/ppt/slideMasters/slideMaster1.xml" ContentType="application/vnd.openxmlformats-officedocument.presentationml.slideMaster+xml"/>
  <Default Extension="fntdata" ContentType="application/x-fontdata"/>
  <Override PartName="/ppt/slides/slide56.xml" ContentType="application/vnd.openxmlformats-officedocument.presentationml.slide+xml"/>
  <Override PartName="/ppt/slides/slide39.xml" ContentType="application/vnd.openxmlformats-officedocument.presentationml.slide+xml"/>
  <Override PartName="/ppt/slides/slide52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53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38.xml" ContentType="application/vnd.openxmlformats-officedocument.presentationml.slide+xml"/>
  <Override PartName="/ppt/slides/slide63.xml" ContentType="application/vnd.openxmlformats-officedocument.presentationml.slide+xml"/>
  <Override PartName="/ppt/slides/slide96.xml" ContentType="application/vnd.openxmlformats-officedocument.presentationml.slide+xml"/>
  <Override PartName="/ppt/slides/slide19.xml" ContentType="application/vnd.openxmlformats-officedocument.presentationml.slide+xml"/>
  <Override PartName="/ppt/slides/slide72.xml" ContentType="application/vnd.openxmlformats-officedocument.presentationml.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Default Extension="vml" ContentType="application/vnd.openxmlformats-officedocument.vmlDrawing"/>
  <Override PartName="/ppt/slides/slide21.xml" ContentType="application/vnd.openxmlformats-officedocument.presentationml.slide+xml"/>
  <Override PartName="/ppt/slides/slide94.xml" ContentType="application/vnd.openxmlformats-officedocument.presentationml.slide+xml"/>
  <Override PartName="/ppt/slides/slide5.xml" ContentType="application/vnd.openxmlformats-officedocument.presentationml.slide+xml"/>
  <Override PartName="/ppt/slides/slide81.xml" ContentType="application/vnd.openxmlformats-officedocument.presentationml.slide+xml"/>
  <Override PartName="/ppt/slides/slide98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68.xml" ContentType="application/vnd.openxmlformats-officedocument.presentationml.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85.xml" ContentType="application/vnd.openxmlformats-officedocument.presentationml.slide+xml"/>
  <Override PartName="/ppt/presentation.xml" ContentType="application/vnd.openxmlformats-officedocument.presentationml.presentation.main+xml"/>
  <Override PartName="/ppt/slides/slide58.xml" ContentType="application/vnd.openxmlformats-officedocument.presentationml.slide+xml"/>
  <Override PartName="/ppt/slides/slide8.xml" ContentType="application/vnd.openxmlformats-officedocument.presentationml.slide+xml"/>
  <Override PartName="/ppt/slides/slide90.xml" ContentType="application/vnd.openxmlformats-officedocument.presentationml.slide+xml"/>
  <Override PartName="/ppt/slides/slide22.xml" ContentType="application/vnd.openxmlformats-officedocument.presentationml.slide+xml"/>
  <Override PartName="/ppt/slides/slide76.xml" ContentType="application/vnd.openxmlformats-officedocument.presentationml.slide+xml"/>
  <Override PartName="/ppt/slides/slide78.xml" ContentType="application/vnd.openxmlformats-officedocument.presentationml.slide+xml"/>
  <Override PartName="/ppt/slides/slide99.xml" ContentType="application/vnd.openxmlformats-officedocument.presentationml.slide+xml"/>
  <Override PartName="/ppt/slides/slide83.xml" ContentType="application/vnd.openxmlformats-officedocument.presentationml.slide+xml"/>
  <Override PartName="/ppt/tags/tag1.xml" ContentType="application/vnd.openxmlformats-officedocument.presentationml.tags+xml"/>
  <Default Extension="bin" ContentType="application/vnd.openxmlformats-officedocument.oleObject"/>
  <Override PartName="/ppt/slides/slide12.xml" ContentType="application/vnd.openxmlformats-officedocument.presentationml.slide+xml"/>
  <Override PartName="/ppt/slides/slide89.xml" ContentType="application/vnd.openxmlformats-officedocument.presentationml.slide+xml"/>
  <Override PartName="/ppt/slides/slide69.xml" ContentType="application/vnd.openxmlformats-officedocument.presentationml.slide+xml"/>
  <Override PartName="/ppt/slides/slide100.xml" ContentType="application/vnd.openxmlformats-officedocument.presentationml.slide+xml"/>
  <Override PartName="/ppt/slides/slide25.xml" ContentType="application/vnd.openxmlformats-officedocument.presentationml.slide+xml"/>
  <Override PartName="/ppt/slides/slide46.xml" ContentType="application/vnd.openxmlformats-officedocument.presentationml.slide+xml"/>
  <Override PartName="/ppt/slides/slide67.xml" ContentType="application/vnd.openxmlformats-officedocument.presentationml.slide+xml"/>
  <Override PartName="/ppt/slides/slide59.xml" ContentType="application/vnd.openxmlformats-officedocument.presentationml.slide+xml"/>
  <Override PartName="/ppt/slides/slide24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64.xml" ContentType="application/vnd.openxmlformats-officedocument.presentationml.slide+xml"/>
  <Override PartName="/ppt/slides/slide88.xml" ContentType="application/vnd.openxmlformats-officedocument.presentationml.slide+xml"/>
  <Override PartName="/ppt/tags/tag3.xml" ContentType="application/vnd.openxmlformats-officedocument.presentationml.tags+xml"/>
  <Override PartName="/ppt/slides/slide57.xml" ContentType="application/vnd.openxmlformats-officedocument.presentationml.slide+xml"/>
  <Override PartName="/ppt/slides/slide95.xml" ContentType="application/vnd.openxmlformats-officedocument.presentationml.slide+xml"/>
  <Override PartName="/ppt/slides/slide29.xml" ContentType="application/vnd.openxmlformats-officedocument.presentationml.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slides/slide103.xml" ContentType="application/vnd.openxmlformats-officedocument.presentationml.slide+xml"/>
  <Override PartName="/ppt/slides/slide3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32.xml" ContentType="application/vnd.openxmlformats-officedocument.presentationml.slide+xml"/>
  <Override PartName="/ppt/slides/slide55.xml" ContentType="application/vnd.openxmlformats-officedocument.presentationml.slide+xml"/>
  <Override PartName="/ppt/slides/slide10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97.xml" ContentType="application/vnd.openxmlformats-officedocument.presentationml.slide+xml"/>
  <Override PartName="/ppt/slides/slide49.xml" ContentType="application/vnd.openxmlformats-officedocument.presentationml.slide+xml"/>
  <Override PartName="/ppt/slides/slide77.xml" ContentType="application/vnd.openxmlformats-officedocument.presentationml.slide+xml"/>
  <Override PartName="/ppt/slides/slide6.xml" ContentType="application/vnd.openxmlformats-officedocument.presentationml.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s/slide75.xml" ContentType="application/vnd.openxmlformats-officedocument.presentationml.slide+xml"/>
  <Override PartName="/ppt/slides/slide14.xml" ContentType="application/vnd.openxmlformats-officedocument.presentationml.slide+xml"/>
  <Override PartName="/ppt/slides/slide51.xml" ContentType="application/vnd.openxmlformats-officedocument.presentationml.slide+xml"/>
  <Default Extension="jpeg" ContentType="image/jpeg"/>
  <Override PartName="/ppt/slides/slide37.xml" ContentType="application/vnd.openxmlformats-officedocument.presentationml.slide+xml"/>
  <Default Extension="jpg" ContentType="image/jpeg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slides/slide47.xml" ContentType="application/vnd.openxmlformats-officedocument.presentationml.slide+xml"/>
  <Override PartName="/ppt/slides/slide79.xml" ContentType="application/vnd.openxmlformats-officedocument.presentationml.slide+xml"/>
  <Override PartName="/ppt/slides/slide60.xml" ContentType="application/vnd.openxmlformats-officedocument.presentationml.slide+xml"/>
  <Override PartName="/ppt/slides/slide1.xml" ContentType="application/vnd.openxmlformats-officedocument.presentationml.slide+xml"/>
  <Override PartName="/ppt/tags/tag2.xml" ContentType="application/vnd.openxmlformats-officedocument.presentationml.tags+xml"/>
  <Override PartName="/ppt/presProps.xml" ContentType="application/vnd.openxmlformats-officedocument.presentationml.presProps+xml"/>
  <Override PartName="/ppt/slides/slide84.xml" ContentType="application/vnd.openxmlformats-officedocument.presentationml.slide+xml"/>
  <Override PartName="/ppt/slides/slide61.xml" ContentType="application/vnd.openxmlformats-officedocument.presentationml.slide+xml"/>
  <Override PartName="/ppt/slides/slide65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73.xml" ContentType="application/vnd.openxmlformats-officedocument.presentationml.slide+xml"/>
  <Override PartName="/ppt/slides/slide40.xml" ContentType="application/vnd.openxmlformats-officedocument.presentationml.slide+xml"/>
  <Override PartName="/ppt/slides/slide82.xml" ContentType="application/vnd.openxmlformats-officedocument.presentationml.slide+xml"/>
  <Override PartName="/docProps/app.xml" ContentType="application/vnd.openxmlformats-officedocument.extended-properties+xml"/>
  <Override PartName="/ppt/theme/theme3.xml" ContentType="application/vnd.openxmlformats-officedocument.theme+xml"/>
  <Override PartName="/ppt/slides/slide6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91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Override PartName="/ppt/slides/slide10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713" r:id="rId1"/>
  </p:sldMasterIdLst>
  <p:notesMasterIdLst>
    <p:notesMasterId r:id="rId106"/>
  </p:notesMasterIdLst>
  <p:handoutMasterIdLst>
    <p:handoutMasterId r:id="rId107"/>
  </p:handoutMasterIdLst>
  <p:sldIdLst>
    <p:sldId id="921" r:id="rId2"/>
    <p:sldId id="1025" r:id="rId3"/>
    <p:sldId id="918" r:id="rId4"/>
    <p:sldId id="919" r:id="rId5"/>
    <p:sldId id="920" r:id="rId6"/>
    <p:sldId id="1084" r:id="rId7"/>
    <p:sldId id="1021" r:id="rId8"/>
    <p:sldId id="1024" r:id="rId9"/>
    <p:sldId id="939" r:id="rId10"/>
    <p:sldId id="1030" r:id="rId11"/>
    <p:sldId id="1031" r:id="rId12"/>
    <p:sldId id="1018" r:id="rId13"/>
    <p:sldId id="1017" r:id="rId14"/>
    <p:sldId id="1002" r:id="rId15"/>
    <p:sldId id="1003" r:id="rId16"/>
    <p:sldId id="1004" r:id="rId17"/>
    <p:sldId id="1020" r:id="rId18"/>
    <p:sldId id="870" r:id="rId19"/>
    <p:sldId id="908" r:id="rId20"/>
    <p:sldId id="872" r:id="rId21"/>
    <p:sldId id="874" r:id="rId22"/>
    <p:sldId id="875" r:id="rId23"/>
    <p:sldId id="876" r:id="rId24"/>
    <p:sldId id="877" r:id="rId25"/>
    <p:sldId id="878" r:id="rId26"/>
    <p:sldId id="879" r:id="rId27"/>
    <p:sldId id="880" r:id="rId28"/>
    <p:sldId id="883" r:id="rId29"/>
    <p:sldId id="910" r:id="rId30"/>
    <p:sldId id="909" r:id="rId31"/>
    <p:sldId id="912" r:id="rId32"/>
    <p:sldId id="913" r:id="rId33"/>
    <p:sldId id="914" r:id="rId34"/>
    <p:sldId id="989" r:id="rId35"/>
    <p:sldId id="1005" r:id="rId36"/>
    <p:sldId id="905" r:id="rId37"/>
    <p:sldId id="933" r:id="rId38"/>
    <p:sldId id="976" r:id="rId39"/>
    <p:sldId id="951" r:id="rId40"/>
    <p:sldId id="952" r:id="rId41"/>
    <p:sldId id="992" r:id="rId42"/>
    <p:sldId id="1032" r:id="rId43"/>
    <p:sldId id="993" r:id="rId44"/>
    <p:sldId id="1029" r:id="rId45"/>
    <p:sldId id="958" r:id="rId46"/>
    <p:sldId id="977" r:id="rId47"/>
    <p:sldId id="1048" r:id="rId48"/>
    <p:sldId id="1046" r:id="rId49"/>
    <p:sldId id="1045" r:id="rId50"/>
    <p:sldId id="974" r:id="rId51"/>
    <p:sldId id="945" r:id="rId52"/>
    <p:sldId id="947" r:id="rId53"/>
    <p:sldId id="1083" r:id="rId54"/>
    <p:sldId id="948" r:id="rId55"/>
    <p:sldId id="950" r:id="rId56"/>
    <p:sldId id="999" r:id="rId57"/>
    <p:sldId id="946" r:id="rId58"/>
    <p:sldId id="978" r:id="rId59"/>
    <p:sldId id="979" r:id="rId60"/>
    <p:sldId id="1026" r:id="rId61"/>
    <p:sldId id="1077" r:id="rId62"/>
    <p:sldId id="1082" r:id="rId63"/>
    <p:sldId id="1076" r:id="rId64"/>
    <p:sldId id="1065" r:id="rId65"/>
    <p:sldId id="1061" r:id="rId66"/>
    <p:sldId id="1066" r:id="rId67"/>
    <p:sldId id="1062" r:id="rId68"/>
    <p:sldId id="1069" r:id="rId69"/>
    <p:sldId id="1070" r:id="rId70"/>
    <p:sldId id="1071" r:id="rId71"/>
    <p:sldId id="1072" r:id="rId72"/>
    <p:sldId id="1073" r:id="rId73"/>
    <p:sldId id="1074" r:id="rId74"/>
    <p:sldId id="1078" r:id="rId75"/>
    <p:sldId id="1079" r:id="rId76"/>
    <p:sldId id="1063" r:id="rId77"/>
    <p:sldId id="1067" r:id="rId78"/>
    <p:sldId id="1075" r:id="rId79"/>
    <p:sldId id="917" r:id="rId80"/>
    <p:sldId id="906" r:id="rId81"/>
    <p:sldId id="1027" r:id="rId82"/>
    <p:sldId id="907" r:id="rId83"/>
    <p:sldId id="1035" r:id="rId84"/>
    <p:sldId id="1037" r:id="rId85"/>
    <p:sldId id="1038" r:id="rId86"/>
    <p:sldId id="1039" r:id="rId87"/>
    <p:sldId id="1040" r:id="rId88"/>
    <p:sldId id="1041" r:id="rId89"/>
    <p:sldId id="1042" r:id="rId90"/>
    <p:sldId id="1043" r:id="rId91"/>
    <p:sldId id="1044" r:id="rId92"/>
    <p:sldId id="1080" r:id="rId93"/>
    <p:sldId id="1023" r:id="rId94"/>
    <p:sldId id="1019" r:id="rId95"/>
    <p:sldId id="1022" r:id="rId96"/>
    <p:sldId id="1033" r:id="rId97"/>
    <p:sldId id="1034" r:id="rId98"/>
    <p:sldId id="1049" r:id="rId99"/>
    <p:sldId id="1051" r:id="rId100"/>
    <p:sldId id="1058" r:id="rId101"/>
    <p:sldId id="1059" r:id="rId102"/>
    <p:sldId id="1055" r:id="rId103"/>
    <p:sldId id="1056" r:id="rId104"/>
    <p:sldId id="1057" r:id="rId105"/>
  </p:sldIdLst>
  <p:sldSz cx="9906000" cy="6858000" type="A4"/>
  <p:notesSz cx="6797675" cy="9926638"/>
  <p:embeddedFontLst>
    <p:embeddedFont>
      <p:font typeface="맑은 고딕" panose="020B0503020000020004" pitchFamily="50" charset="-127"/>
      <p:regular r:id="rId108"/>
      <p:bold r:id="rId109"/>
    </p:embeddedFont>
    <p:embeddedFont>
      <p:font typeface="HY견고딕" panose="02030600000101010101" pitchFamily="18" charset="-127"/>
      <p:regular r:id="rId110"/>
    </p:embeddedFont>
  </p:embeddedFontLst>
  <p:custDataLst>
    <p:tags r:id="rId111"/>
  </p:custDataLst>
  <p:kinsoku lang="ko-KR" invalStChars="、。，．：；？！’”）〕］｝〉》」』】°℃％!%￠),.:;?]}&gt;" invalEndChars="‘“（〔［｛〈《「『【￥＄\￦￡€([{&lt;$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회원관리 구조" id="{8783252A-CD66-4B0A-87D0-1CCBC7A341D9}">
          <p14:sldIdLst>
            <p14:sldId id="921"/>
          </p14:sldIdLst>
        </p14:section>
        <p14:section name="화면구성/프로세스" id="{6ED12842-245E-4BFF-AE54-4A364AA71159}">
          <p14:sldIdLst>
            <p14:sldId id="1025"/>
          </p14:sldIdLst>
        </p14:section>
        <p14:section name="0. 북패드" id="{FBC0FF48-B76E-41BA-ACF4-5DF6385F435D}">
          <p14:sldIdLst>
            <p14:sldId id="918"/>
            <p14:sldId id="919"/>
            <p14:sldId id="920"/>
            <p14:sldId id="1084"/>
          </p14:sldIdLst>
        </p14:section>
        <p14:section name="0. 라운지앱" id="{47010E47-BA73-41B5-86ED-27C282F7B542}">
          <p14:sldIdLst>
            <p14:sldId id="1021"/>
          </p14:sldIdLst>
        </p14:section>
        <p14:section name="1. 알림톡(SMS) 발송" id="{392D695F-4B18-413D-9141-279A056FE456}">
          <p14:sldIdLst>
            <p14:sldId id="1024"/>
          </p14:sldIdLst>
        </p14:section>
        <p14:section name="2. 본인확인" id="{447B5E6A-0228-4974-B24D-FE089CE6B033}">
          <p14:sldIdLst>
            <p14:sldId id="939"/>
          </p14:sldIdLst>
        </p14:section>
        <p14:section name="3. 메인" id="{DA16496B-829B-4C25-8DFA-DAE8308E2BF0}">
          <p14:sldIdLst>
            <p14:sldId id="1030"/>
            <p14:sldId id="1031"/>
            <p14:sldId id="1018"/>
            <p14:sldId id="1017"/>
            <p14:sldId id="1002"/>
            <p14:sldId id="1003"/>
            <p14:sldId id="1004"/>
            <p14:sldId id="1020"/>
          </p14:sldIdLst>
        </p14:section>
        <p14:section name="4-1. 검사 문항(능력)" id="{CC57BC85-699F-47B7-A365-BAD174253EB0}">
          <p14:sldIdLst>
            <p14:sldId id="870"/>
            <p14:sldId id="908"/>
            <p14:sldId id="872"/>
            <p14:sldId id="874"/>
            <p14:sldId id="875"/>
            <p14:sldId id="876"/>
            <p14:sldId id="877"/>
            <p14:sldId id="878"/>
            <p14:sldId id="879"/>
            <p14:sldId id="880"/>
          </p14:sldIdLst>
        </p14:section>
        <p14:section name="4-2. 검사 문항(흥미)" id="{1548C0B9-4B6E-4487-8BA4-7A5D43EC0D9D}">
          <p14:sldIdLst>
            <p14:sldId id="883"/>
            <p14:sldId id="910"/>
          </p14:sldIdLst>
        </p14:section>
        <p14:section name="4-3. 검사 문항(환경)" id="{5C4312BE-DDFF-45F8-832D-4632C17363A8}">
          <p14:sldIdLst>
            <p14:sldId id="909"/>
            <p14:sldId id="912"/>
            <p14:sldId id="913"/>
            <p14:sldId id="914"/>
          </p14:sldIdLst>
        </p14:section>
        <p14:section name="5. 검사 완료" id="{174028C0-5412-4987-8BD1-F8D4C3EE6875}">
          <p14:sldIdLst>
            <p14:sldId id="989"/>
            <p14:sldId id="1005"/>
          </p14:sldIdLst>
        </p14:section>
        <p14:section name="6. 결과 리스트" id="{20A71947-8616-47E2-B916-8CF8A08ADDA4}">
          <p14:sldIdLst>
            <p14:sldId id="905"/>
          </p14:sldIdLst>
        </p14:section>
        <p14:section name="7. 검사 결과-타입구분" id="{83B7B24A-09A5-4280-AB87-13B42596E6E2}">
          <p14:sldIdLst>
            <p14:sldId id="933"/>
            <p14:sldId id="976"/>
          </p14:sldIdLst>
        </p14:section>
        <p14:section name="7. 검사결과-만4세이하" id="{2881892E-A67C-4469-AD96-E86EA0B0D8CE}">
          <p14:sldIdLst>
            <p14:sldId id="951"/>
            <p14:sldId id="952"/>
            <p14:sldId id="992"/>
            <p14:sldId id="1032"/>
            <p14:sldId id="993"/>
            <p14:sldId id="1029"/>
            <p14:sldId id="958"/>
            <p14:sldId id="977"/>
          </p14:sldIdLst>
        </p14:section>
        <p14:section name="7. 검사결과-만5,6세" id="{B6A1959C-B610-4685-9ED4-92A5344440EB}">
          <p14:sldIdLst>
            <p14:sldId id="1048"/>
            <p14:sldId id="1046"/>
          </p14:sldIdLst>
        </p14:section>
        <p14:section name="7. 검사결과-초1,2학년" id="{8D843878-0855-488F-8024-B3B5699BECFD}">
          <p14:sldIdLst>
            <p14:sldId id="1045"/>
          </p14:sldIdLst>
        </p14:section>
        <p14:section name="7. 검사결과-초3~6학년" id="{FEAA3EEF-0621-48BC-8396-65D51213FF49}">
          <p14:sldIdLst>
            <p14:sldId id="974"/>
            <p14:sldId id="945"/>
            <p14:sldId id="947"/>
            <p14:sldId id="1083"/>
            <p14:sldId id="948"/>
            <p14:sldId id="950"/>
            <p14:sldId id="999"/>
            <p14:sldId id="946"/>
            <p14:sldId id="978"/>
            <p14:sldId id="979"/>
          </p14:sldIdLst>
        </p14:section>
        <p14:section name="7. 검사결과-가망고객" id="{E7A6B5C9-CFD2-469F-AA65-66017EC79E18}">
          <p14:sldIdLst>
            <p14:sldId id="1026"/>
          </p14:sldIdLst>
        </p14:section>
        <p14:section name="7. 검사결과-인쇄용" id="{264E0E05-2F34-4307-881C-27B3F0728990}">
          <p14:sldIdLst>
            <p14:sldId id="1077"/>
            <p14:sldId id="1082"/>
            <p14:sldId id="1076"/>
            <p14:sldId id="1065"/>
            <p14:sldId id="1061"/>
            <p14:sldId id="1066"/>
            <p14:sldId id="1062"/>
            <p14:sldId id="1069"/>
            <p14:sldId id="1070"/>
            <p14:sldId id="1071"/>
            <p14:sldId id="1072"/>
            <p14:sldId id="1073"/>
            <p14:sldId id="1074"/>
            <p14:sldId id="1078"/>
            <p14:sldId id="1079"/>
            <p14:sldId id="1063"/>
            <p14:sldId id="1067"/>
            <p14:sldId id="1075"/>
          </p14:sldIdLst>
        </p14:section>
        <p14:section name="8. 안내 페이지" id="{65664032-3418-4048-8FE5-6500B2064F8D}">
          <p14:sldIdLst>
            <p14:sldId id="917"/>
            <p14:sldId id="906"/>
            <p14:sldId id="1027"/>
            <p14:sldId id="907"/>
            <p14:sldId id="1035"/>
            <p14:sldId id="1037"/>
            <p14:sldId id="1038"/>
          </p14:sldIdLst>
        </p14:section>
        <p14:section name="[외부연동] One to one 시스템" id="{ADE3BD5D-8010-4B4B-B254-6CC95DB1818C}">
          <p14:sldIdLst>
            <p14:sldId id="1039"/>
            <p14:sldId id="1040"/>
            <p14:sldId id="1041"/>
            <p14:sldId id="1042"/>
            <p14:sldId id="1043"/>
            <p14:sldId id="1044"/>
            <p14:sldId id="1080"/>
          </p14:sldIdLst>
        </p14:section>
        <p14:section name="[외부연동] i큐레이터" id="{3512A03B-EAD7-4FBD-AD82-95475E543844}">
          <p14:sldIdLst>
            <p14:sldId id="1023"/>
          </p14:sldIdLst>
        </p14:section>
        <p14:section name="정책" id="{6C7E3863-6C72-4680-9301-620924263621}">
          <p14:sldIdLst>
            <p14:sldId id="1019"/>
            <p14:sldId id="1022"/>
            <p14:sldId id="1033"/>
            <p14:sldId id="1034"/>
          </p14:sldIdLst>
        </p14:section>
        <p14:section name="결과_개발상세" id="{833144DE-994A-4428-8687-DC501612DAFE}">
          <p14:sldIdLst>
            <p14:sldId id="1049"/>
            <p14:sldId id="1051"/>
            <p14:sldId id="1058"/>
            <p14:sldId id="1059"/>
            <p14:sldId id="1055"/>
            <p14:sldId id="1056"/>
            <p14:sldId id="10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3" userDrawn="1">
          <p15:clr>
            <a:srgbClr val="A4A3A4"/>
          </p15:clr>
        </p15:guide>
        <p15:guide id="2" orient="horz" pos="618" userDrawn="1">
          <p15:clr>
            <a:srgbClr val="A4A3A4"/>
          </p15:clr>
        </p15:guide>
        <p15:guide id="3" pos="6023" userDrawn="1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48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84A2"/>
    <a:srgbClr val="FF3300"/>
    <a:srgbClr val="182B4C"/>
    <a:srgbClr val="546882"/>
    <a:srgbClr val="FF6600"/>
    <a:srgbClr val="B0BCCC"/>
    <a:srgbClr val="E6E6E6"/>
    <a:srgbClr val="2B4D89"/>
    <a:srgbClr val="181E26"/>
    <a:srgbClr val="E1D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7" autoAdjust="0"/>
    <p:restoredTop sz="95434" autoAdjust="0"/>
  </p:normalViewPr>
  <p:slideViewPr>
    <p:cSldViewPr>
      <p:cViewPr varScale="1">
        <p:scale>
          <a:sx n="115" d="100"/>
          <a:sy n="115" d="100"/>
        </p:scale>
        <p:origin x="1320" y="102"/>
      </p:cViewPr>
      <p:guideLst>
        <p:guide orient="horz" pos="73"/>
        <p:guide orient="horz" pos="618"/>
        <p:guide pos="6023"/>
        <p:guide pos="217"/>
        <p:guide pos="48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622" y="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7B38-8C2D-4120-9743-D61BD4BEA886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2E336-9203-4EBC-9772-1EE159651E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DCDAD-4D86-48B6-A6DC-226350E35099}" type="datetimeFigureOut">
              <a:rPr lang="ko-KR" altLang="en-US" smtClean="0"/>
              <a:pPr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BB38B-F015-4848-B383-4716AE993A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84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213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722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0891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9887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6617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498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25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887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198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915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577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089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32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564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94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46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177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585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462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361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926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131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086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245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332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548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61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96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998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977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419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813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0131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495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344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545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77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41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79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651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1260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330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780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146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049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792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2420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6088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51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699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850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698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266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7499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317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179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9616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286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2796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41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5919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9743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7474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0500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307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77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45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4164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6632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4867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55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9480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1718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274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2802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417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8939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878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3441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2701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896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391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0791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15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3014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1825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181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0879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9560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9966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2621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774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15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748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2168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307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6015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6761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480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8968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88875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5733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7182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38" indent="-171438"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49E661-6CC6-4195-89F0-3C4F1437AF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23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682781"/>
              </p:ext>
            </p:extLst>
          </p:nvPr>
        </p:nvGraphicFramePr>
        <p:xfrm>
          <a:off x="1594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3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4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49101" y="62849"/>
            <a:ext cx="8352000" cy="526544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72000" tIns="36000" rIns="72000" bIns="3600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401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49102" y="676154"/>
            <a:ext cx="9720000" cy="540000"/>
          </a:xfrm>
        </p:spPr>
        <p:txBody>
          <a:bodyPr wrap="none" lIns="72000" tIns="36000" rIns="72000" bIns="3600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390" y="154800"/>
            <a:ext cx="1326147" cy="317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13" y="6449933"/>
            <a:ext cx="975000" cy="374526"/>
          </a:xfrm>
          <a:prstGeom prst="rect">
            <a:avLst/>
          </a:prstGeom>
        </p:spPr>
      </p:pic>
      <p:sp>
        <p:nvSpPr>
          <p:cNvPr id="15" name="Text Box 32"/>
          <p:cNvSpPr txBox="1">
            <a:spLocks noChangeArrowheads="1"/>
          </p:cNvSpPr>
          <p:nvPr userDrawn="1"/>
        </p:nvSpPr>
        <p:spPr bwMode="auto">
          <a:xfrm>
            <a:off x="9282446" y="6576804"/>
            <a:ext cx="575029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r>
              <a:rPr lang="en-US" altLang="ko-KR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/22</a:t>
            </a:r>
            <a:endParaRPr lang="en-US" altLang="ko-KR" sz="1000" b="1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420678"/>
            <a:ext cx="9906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050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81" y="220738"/>
            <a:ext cx="1422597" cy="856791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9417496" y="1377887"/>
            <a:ext cx="144017" cy="25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" y="2701056"/>
            <a:ext cx="9093941" cy="41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4664968" y="3501008"/>
            <a:ext cx="3240360" cy="49664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l" latinLnBrk="0"/>
            <a:r>
              <a:rPr lang="en-US" altLang="ko-KR" sz="2000" b="0" i="1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End </a:t>
            </a:r>
            <a:r>
              <a:rPr lang="en-US" altLang="ko-KR" sz="2000" b="0" i="1" ker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of Presentation</a:t>
            </a:r>
            <a:endParaRPr lang="ko-KR" altLang="en-US" sz="2000" b="0" i="1" ker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856" y="2068257"/>
            <a:ext cx="2631279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6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4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198249053"/>
              </p:ext>
            </p:extLst>
          </p:nvPr>
        </p:nvGraphicFramePr>
        <p:xfrm>
          <a:off x="1594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8" name="think-cell Slide" r:id="rId8" imgW="473" imgH="476" progId="TCLayout.ActiveDocument.1">
                  <p:embed/>
                </p:oleObj>
              </mc:Choice>
              <mc:Fallback>
                <p:oleObj name="think-cell Slide" r:id="rId8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94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43" y="365127"/>
            <a:ext cx="8543925" cy="1325563"/>
          </a:xfrm>
          <a:prstGeom prst="rect">
            <a:avLst/>
          </a:prstGeom>
        </p:spPr>
        <p:txBody>
          <a:bodyPr vert="horz" lIns="72000" tIns="36000" rIns="72000" bIns="3600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43" y="1825625"/>
            <a:ext cx="8543925" cy="4351338"/>
          </a:xfrm>
          <a:prstGeom prst="rect">
            <a:avLst/>
          </a:prstGeom>
        </p:spPr>
        <p:txBody>
          <a:bodyPr vert="horz" lIns="72000" tIns="36000" rIns="72000" bIns="3600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5"/>
            <a:ext cx="2228850" cy="365125"/>
          </a:xfrm>
          <a:prstGeom prst="rect">
            <a:avLst/>
          </a:prstGeom>
        </p:spPr>
        <p:txBody>
          <a:bodyPr vert="horz" lIns="72000" tIns="36000" rIns="72000" bIns="3600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8" y="6356355"/>
            <a:ext cx="3343275" cy="365125"/>
          </a:xfrm>
          <a:prstGeom prst="rect">
            <a:avLst/>
          </a:prstGeom>
        </p:spPr>
        <p:txBody>
          <a:bodyPr vert="horz" lIns="72000" tIns="36000" rIns="72000" bIns="3600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6996113" y="6356355"/>
            <a:ext cx="2228850" cy="365125"/>
          </a:xfrm>
          <a:prstGeom prst="rect">
            <a:avLst/>
          </a:prstGeom>
        </p:spPr>
        <p:txBody>
          <a:bodyPr lIns="72000" tIns="36000" rIns="72000" bIns="36000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2F18DCC9-69F9-4DFD-9AA0-5634DF9A161D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7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7" r:id="rId2"/>
    <p:sldLayoutId id="2147483738" r:id="rId3"/>
    <p:sldLayoutId id="214748374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42825" rtl="0" eaLnBrk="1" latinLnBrk="1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185706" indent="-179970" algn="l" defTabSz="742825" rtl="0" eaLnBrk="1" latinLnBrk="1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557121" indent="-179970" algn="l" defTabSz="742825" rtl="0" eaLnBrk="1" latinLnBrk="1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928533" indent="-179970" algn="l" defTabSz="742825" rtl="0" eaLnBrk="1" latinLnBrk="1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299946" indent="-179970" algn="l" defTabSz="742825" rtl="0" eaLnBrk="1" latinLnBrk="1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1671359" indent="-179970" algn="l" defTabSz="742825" rtl="0" eaLnBrk="1" latinLnBrk="1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ea"/>
          <a:ea typeface="+mn-ea"/>
          <a:cs typeface="+mn-cs"/>
        </a:defRPr>
      </a:lvl5pPr>
      <a:lvl6pPr marL="2042770" indent="-185706" algn="l" defTabSz="742825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183" indent="-185706" algn="l" defTabSz="742825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5595" indent="-185706" algn="l" defTabSz="742825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010" indent="-185706" algn="l" defTabSz="742825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11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825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238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652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065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477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599890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302" algn="l" defTabSz="742825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36.xml"/><Relationship Id="rId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3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3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slide" Target="slide3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4.png"/><Relationship Id="rId10" Type="http://schemas.openxmlformats.org/officeDocument/2006/relationships/image" Target="../media/image58.png"/><Relationship Id="rId4" Type="http://schemas.openxmlformats.org/officeDocument/2006/relationships/image" Target="../media/image35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4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44.png"/><Relationship Id="rId4" Type="http://schemas.openxmlformats.org/officeDocument/2006/relationships/image" Target="../media/image45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5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9.png"/><Relationship Id="rId3" Type="http://schemas.openxmlformats.org/officeDocument/2006/relationships/image" Target="../media/image28.png"/><Relationship Id="rId7" Type="http://schemas.openxmlformats.org/officeDocument/2006/relationships/image" Target="../media/image86.png"/><Relationship Id="rId12" Type="http://schemas.microsoft.com/office/2007/relationships/hdphoto" Target="../media/hdphoto4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microsoft.com/office/2007/relationships/hdphoto" Target="../media/hdphoto3.wdp"/><Relationship Id="rId1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9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8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8.png"/><Relationship Id="rId3" Type="http://schemas.openxmlformats.org/officeDocument/2006/relationships/image" Target="../media/image96.png"/><Relationship Id="rId7" Type="http://schemas.openxmlformats.org/officeDocument/2006/relationships/image" Target="../media/image87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9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microsoft.com/office/2007/relationships/hdphoto" Target="../media/hdphoto3.wdp"/><Relationship Id="rId5" Type="http://schemas.openxmlformats.org/officeDocument/2006/relationships/image" Target="../media/image103.png"/><Relationship Id="rId15" Type="http://schemas.openxmlformats.org/officeDocument/2006/relationships/image" Target="../media/image106.png"/><Relationship Id="rId10" Type="http://schemas.openxmlformats.org/officeDocument/2006/relationships/image" Target="../media/image87.png"/><Relationship Id="rId4" Type="http://schemas.openxmlformats.org/officeDocument/2006/relationships/image" Target="../media/image102.png"/><Relationship Id="rId9" Type="http://schemas.microsoft.com/office/2007/relationships/hdphoto" Target="../media/hdphoto2.wdp"/><Relationship Id="rId1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5.png"/><Relationship Id="rId3" Type="http://schemas.openxmlformats.org/officeDocument/2006/relationships/image" Target="../media/image28.png"/><Relationship Id="rId7" Type="http://schemas.openxmlformats.org/officeDocument/2006/relationships/image" Target="../media/image86.png"/><Relationship Id="rId12" Type="http://schemas.microsoft.com/office/2007/relationships/hdphoto" Target="../media/hdphoto4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5" Type="http://schemas.openxmlformats.org/officeDocument/2006/relationships/image" Target="../media/image102.png"/><Relationship Id="rId10" Type="http://schemas.microsoft.com/office/2007/relationships/hdphoto" Target="../media/hdphoto3.wdp"/><Relationship Id="rId4" Type="http://schemas.openxmlformats.org/officeDocument/2006/relationships/image" Target="../media/image103.png"/><Relationship Id="rId9" Type="http://schemas.openxmlformats.org/officeDocument/2006/relationships/image" Target="../media/image87.png"/><Relationship Id="rId1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9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microsoft.com/office/2007/relationships/hdphoto" Target="../media/hdphoto3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microsoft.com/office/2007/relationships/hdphoto" Target="../media/hdphoto3.wdp"/><Relationship Id="rId1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3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8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5.png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Relationship Id="rId1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1.png"/><Relationship Id="rId18" Type="http://schemas.openxmlformats.org/officeDocument/2006/relationships/image" Target="../media/image122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8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5.png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Relationship Id="rId1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6.png"/><Relationship Id="rId7" Type="http://schemas.openxmlformats.org/officeDocument/2006/relationships/image" Target="../media/image8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3.png"/><Relationship Id="rId18" Type="http://schemas.openxmlformats.org/officeDocument/2006/relationships/image" Target="../media/image123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98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5.png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Relationship Id="rId1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2.png"/><Relationship Id="rId3" Type="http://schemas.openxmlformats.org/officeDocument/2006/relationships/image" Target="../media/image28.png"/><Relationship Id="rId7" Type="http://schemas.openxmlformats.org/officeDocument/2006/relationships/image" Target="../media/image86.png"/><Relationship Id="rId12" Type="http://schemas.microsoft.com/office/2007/relationships/hdphoto" Target="../media/hdphoto4.wd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4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microsoft.com/office/2007/relationships/hdphoto" Target="../media/hdphoto3.wdp"/><Relationship Id="rId4" Type="http://schemas.openxmlformats.org/officeDocument/2006/relationships/image" Target="../media/image103.png"/><Relationship Id="rId9" Type="http://schemas.openxmlformats.org/officeDocument/2006/relationships/image" Target="../media/image87.png"/><Relationship Id="rId1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30.png"/><Relationship Id="rId4" Type="http://schemas.openxmlformats.org/officeDocument/2006/relationships/image" Target="../media/image112.png"/><Relationship Id="rId9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jpe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5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5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164.png"/><Relationship Id="rId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1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short.li/rbt0000001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oongjin.com/reading/test/age4/test.htm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5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9" Type="http://schemas.openxmlformats.org/officeDocument/2006/relationships/image" Target="../media/image1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cs typeface="Times New Roman" pitchFamily="18" charset="0"/>
              </a:rPr>
              <a:t>AI</a:t>
            </a:r>
            <a:r>
              <a:rPr lang="ko-KR" altLang="en-US" dirty="0" smtClean="0">
                <a:cs typeface="Times New Roman" pitchFamily="18" charset="0"/>
              </a:rPr>
              <a:t>독서진단 프로세스 </a:t>
            </a:r>
            <a:r>
              <a:rPr lang="en-US" altLang="ko-KR" dirty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회원 관리 구조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43265" y="1048106"/>
            <a:ext cx="2279252" cy="164463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북패드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778207" y="3984617"/>
            <a:ext cx="2279252" cy="164463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AI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독서진단 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243421" y="1241457"/>
            <a:ext cx="3117098" cy="4347784"/>
          </a:xfrm>
          <a:prstGeom prst="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243422" y="1244687"/>
            <a:ext cx="3111143" cy="45612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u="sng" kern="0" dirty="0">
                <a:solidFill>
                  <a:srgbClr val="000000"/>
                </a:solidFill>
                <a:latin typeface="+mn-ea"/>
              </a:rPr>
              <a:t>대상 회원</a:t>
            </a:r>
            <a:endParaRPr lang="en-US" altLang="ko-KR" sz="1000" b="1" u="sng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북클럽 회원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422845" y="1853637"/>
            <a:ext cx="2729957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AI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독서진단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실행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118570" y="4163073"/>
            <a:ext cx="3442942" cy="2185741"/>
          </a:xfrm>
          <a:prstGeom prst="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088084" y="4170741"/>
            <a:ext cx="3367935" cy="41805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u="sng" kern="0" dirty="0">
                <a:solidFill>
                  <a:srgbClr val="000000"/>
                </a:solidFill>
                <a:latin typeface="+mn-ea"/>
              </a:rPr>
              <a:t>대상 회원</a:t>
            </a:r>
            <a:endParaRPr lang="en-US" altLang="ko-KR" sz="1000" b="1" u="sng" kern="0" dirty="0">
              <a:solidFill>
                <a:srgbClr val="000000"/>
              </a:solidFill>
              <a:latin typeface="+mn-ea"/>
              <a:sym typeface="Wingdings" panose="05000000000000000000" pitchFamily="2" charset="2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전체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회원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북클럽 회원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가망회원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634301" y="2593798"/>
            <a:ext cx="2661780" cy="4670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t"/>
          <a:lstStyle/>
          <a:p>
            <a:pPr marL="171406" indent="-171406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</a:pPr>
            <a:r>
              <a:rPr lang="ko-KR" altLang="en-US" sz="900" b="1" kern="0" dirty="0">
                <a:solidFill>
                  <a:srgbClr val="000000"/>
                </a:solidFill>
                <a:latin typeface="+mn-ea"/>
              </a:rPr>
              <a:t>북클럽 </a:t>
            </a: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ko-KR" altLang="en-US" sz="900" b="1" kern="0" dirty="0">
                <a:solidFill>
                  <a:srgbClr val="000000"/>
                </a:solidFill>
                <a:latin typeface="+mn-ea"/>
              </a:rPr>
              <a:t>북클럽 회원정보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를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AI</a:t>
            </a:r>
            <a:r>
              <a:rPr lang="ko-KR" altLang="en-US" sz="900" b="1" kern="0" dirty="0" smtClean="0">
                <a:solidFill>
                  <a:srgbClr val="000000"/>
                </a:solidFill>
                <a:latin typeface="+mn-ea"/>
              </a:rPr>
              <a:t>독서진단 </a:t>
            </a: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에 </a:t>
            </a: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INSERT/UPDATE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71" name="직사각형 70"/>
          <p:cNvSpPr/>
          <p:nvPr/>
        </p:nvSpPr>
        <p:spPr bwMode="auto">
          <a:xfrm>
            <a:off x="421488" y="2316789"/>
            <a:ext cx="2731158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자녀 정보 업데이트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421491" y="4073556"/>
            <a:ext cx="2731157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진행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421491" y="4543704"/>
            <a:ext cx="2731157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결과 조회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원통 2"/>
          <p:cNvSpPr/>
          <p:nvPr/>
        </p:nvSpPr>
        <p:spPr bwMode="auto">
          <a:xfrm>
            <a:off x="3814558" y="3120356"/>
            <a:ext cx="1819487" cy="2324875"/>
          </a:xfrm>
          <a:prstGeom prst="can">
            <a:avLst>
              <a:gd name="adj" fmla="val 13433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4390272" y="3197086"/>
            <a:ext cx="668061" cy="1550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AI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독서진단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3938016" y="3562886"/>
            <a:ext cx="1572568" cy="337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부모 정보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생년월일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전화번호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3938016" y="4081518"/>
            <a:ext cx="1572568" cy="337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자녀 정보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생년월일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3938016" y="4590025"/>
            <a:ext cx="1572568" cy="337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정보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검사 진행상태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스케줄 정보 등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623479" y="2102546"/>
            <a:ext cx="0" cy="21039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623479" y="4319856"/>
            <a:ext cx="0" cy="21039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623479" y="2574755"/>
            <a:ext cx="0" cy="1011843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6609184" y="3663931"/>
            <a:ext cx="0" cy="48514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원통 164"/>
          <p:cNvSpPr/>
          <p:nvPr/>
        </p:nvSpPr>
        <p:spPr bwMode="auto">
          <a:xfrm>
            <a:off x="3819751" y="1213159"/>
            <a:ext cx="1819487" cy="1627236"/>
          </a:xfrm>
          <a:prstGeom prst="can">
            <a:avLst>
              <a:gd name="adj" fmla="val 17739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4191537" y="1289896"/>
            <a:ext cx="1075919" cy="1550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북클럽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DB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3943209" y="1688268"/>
            <a:ext cx="1572568" cy="337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부모 정보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생년월일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전화번호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3943209" y="2197375"/>
            <a:ext cx="1572568" cy="3371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자녀 정보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생년월일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성별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335083" y="1996301"/>
            <a:ext cx="450937" cy="9283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432401" y="3603408"/>
            <a:ext cx="2721491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자녀 조회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선택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6779247" y="639906"/>
            <a:ext cx="2279252" cy="164463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One-to-One</a:t>
            </a:r>
          </a:p>
        </p:txBody>
      </p:sp>
      <p:sp>
        <p:nvSpPr>
          <p:cNvPr id="138" name="직사각형 137"/>
          <p:cNvSpPr/>
          <p:nvPr/>
        </p:nvSpPr>
        <p:spPr bwMode="auto">
          <a:xfrm>
            <a:off x="6123187" y="842463"/>
            <a:ext cx="3712580" cy="2821468"/>
          </a:xfrm>
          <a:prstGeom prst="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6121571" y="842465"/>
            <a:ext cx="3231861" cy="45014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72000" tIns="7200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u="sng" kern="0" dirty="0">
                <a:solidFill>
                  <a:srgbClr val="000000"/>
                </a:solidFill>
                <a:latin typeface="+mn-ea"/>
              </a:rPr>
              <a:t>작업 대상</a:t>
            </a:r>
            <a:endParaRPr lang="en-US" altLang="ko-KR" sz="1000" b="1" u="sng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북 큐레이터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6295481" y="4653136"/>
            <a:ext cx="3050008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인증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&amp;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약관동의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6295481" y="5111494"/>
            <a:ext cx="3050008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자녀 조회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선택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6286514" y="5569849"/>
            <a:ext cx="3050008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진행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6286514" y="6028205"/>
            <a:ext cx="3050008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결과 조회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58" name="직선 연결선 157"/>
          <p:cNvCxnSpPr/>
          <p:nvPr/>
        </p:nvCxnSpPr>
        <p:spPr>
          <a:xfrm>
            <a:off x="6609184" y="4901253"/>
            <a:ext cx="0" cy="21039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6609184" y="5358057"/>
            <a:ext cx="0" cy="21039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6609184" y="5817808"/>
            <a:ext cx="0" cy="21039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 bwMode="auto">
          <a:xfrm>
            <a:off x="6295480" y="1340768"/>
            <a:ext cx="3050008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회원 선택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6295485" y="1916832"/>
            <a:ext cx="1033785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검사지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URL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발송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알림톡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>
            <a:off x="6609184" y="1588887"/>
            <a:ext cx="0" cy="327945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23479" y="3861343"/>
            <a:ext cx="0" cy="210399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 bwMode="auto">
          <a:xfrm>
            <a:off x="7434525" y="1916832"/>
            <a:ext cx="979835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이력 조회</a:t>
            </a:r>
          </a:p>
        </p:txBody>
      </p:sp>
      <p:cxnSp>
        <p:nvCxnSpPr>
          <p:cNvPr id="176" name="직선 연결선 175"/>
          <p:cNvCxnSpPr/>
          <p:nvPr/>
        </p:nvCxnSpPr>
        <p:spPr>
          <a:xfrm>
            <a:off x="7689304" y="1588884"/>
            <a:ext cx="0" cy="327948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366072" y="2060847"/>
            <a:ext cx="44260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/>
          <p:nvPr/>
        </p:nvCxnSpPr>
        <p:spPr>
          <a:xfrm flipV="1">
            <a:off x="5658224" y="2060853"/>
            <a:ext cx="463466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/>
          <p:nvPr/>
        </p:nvCxnSpPr>
        <p:spPr>
          <a:xfrm flipV="1">
            <a:off x="5658224" y="4514460"/>
            <a:ext cx="463466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/>
          <p:nvPr/>
        </p:nvCxnSpPr>
        <p:spPr>
          <a:xfrm flipV="1">
            <a:off x="3366023" y="4514460"/>
            <a:ext cx="440972" cy="1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 bwMode="auto">
          <a:xfrm>
            <a:off x="8511235" y="1916832"/>
            <a:ext cx="979835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결과 인쇄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8769424" y="1586664"/>
            <a:ext cx="0" cy="330168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 bwMode="auto">
          <a:xfrm>
            <a:off x="7041232" y="2468067"/>
            <a:ext cx="1768710" cy="4222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b="1" kern="0" dirty="0" smtClean="0">
                <a:solidFill>
                  <a:srgbClr val="000000"/>
                </a:solidFill>
                <a:latin typeface="+mn-ea"/>
              </a:rPr>
              <a:t>업데이트내용 전체</a:t>
            </a: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실시간</a:t>
            </a: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b="1" kern="0" dirty="0" smtClean="0">
                <a:solidFill>
                  <a:srgbClr val="000000"/>
                </a:solidFill>
                <a:latin typeface="+mn-ea"/>
              </a:rPr>
              <a:t>회원별</a:t>
            </a: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689304" y="2265615"/>
            <a:ext cx="0" cy="202450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55" idx="1"/>
          </p:cNvCxnSpPr>
          <p:nvPr/>
        </p:nvCxnSpPr>
        <p:spPr>
          <a:xfrm flipV="1">
            <a:off x="5634045" y="2679198"/>
            <a:ext cx="1407187" cy="600046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 bwMode="auto">
          <a:xfrm>
            <a:off x="7047395" y="3003320"/>
            <a:ext cx="1768710" cy="5550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검사결과 정보 발송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알림톡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교사에게 발송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업데이트 내용만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(1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안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1005579" y="1776038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241749" y="2603230"/>
            <a:ext cx="1923072" cy="2409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검사유형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241749" y="1523110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241751" y="5851089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6895" y="69269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73" y="74693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 bwMode="auto">
          <a:xfrm>
            <a:off x="241749" y="1247692"/>
            <a:ext cx="2120477" cy="21935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검사대상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331968" y="1638829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1605253" y="1607214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1960819" y="1661570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900" b="1" kern="0" dirty="0">
                <a:solidFill>
                  <a:schemeClr val="tx1"/>
                </a:solidFill>
              </a:rPr>
              <a:t>(3</a:t>
            </a:r>
            <a:r>
              <a:rPr lang="ko-KR" altLang="en-US" sz="9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900" b="1" kern="0" dirty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241753" y="204137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7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77676" y="1644072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모서리가 둥근 직사각형 142"/>
          <p:cNvSpPr/>
          <p:nvPr/>
        </p:nvSpPr>
        <p:spPr bwMode="auto">
          <a:xfrm>
            <a:off x="2638742" y="2041373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259991" y="5235939"/>
            <a:ext cx="3211758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검사는 처음부터 끝까지 한 번에 완료해야 보다 정확한 결과를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얻을</a:t>
            </a:r>
            <a:endParaRPr lang="en-US" altLang="ko-KR" sz="8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있습니다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부모용 검사를 먼저 진행하실 것을 권장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드립니다</a:t>
            </a:r>
            <a:r>
              <a:rPr lang="en-US" altLang="ko-KR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4324" y="75007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도넛 99"/>
          <p:cNvSpPr/>
          <p:nvPr/>
        </p:nvSpPr>
        <p:spPr bwMode="auto">
          <a:xfrm>
            <a:off x="503972" y="3653971"/>
            <a:ext cx="547910" cy="547910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1" name="도넛 100"/>
          <p:cNvSpPr/>
          <p:nvPr/>
        </p:nvSpPr>
        <p:spPr bwMode="auto">
          <a:xfrm>
            <a:off x="1519428" y="3653971"/>
            <a:ext cx="547910" cy="547910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도넛 101"/>
          <p:cNvSpPr/>
          <p:nvPr/>
        </p:nvSpPr>
        <p:spPr bwMode="auto">
          <a:xfrm>
            <a:off x="2537818" y="3653973"/>
            <a:ext cx="547910" cy="547910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3" name="도넛 102"/>
          <p:cNvSpPr/>
          <p:nvPr/>
        </p:nvSpPr>
        <p:spPr bwMode="auto">
          <a:xfrm>
            <a:off x="503972" y="4518067"/>
            <a:ext cx="547910" cy="547910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4" name="도넛 103"/>
          <p:cNvSpPr/>
          <p:nvPr/>
        </p:nvSpPr>
        <p:spPr bwMode="auto">
          <a:xfrm>
            <a:off x="1519428" y="4518067"/>
            <a:ext cx="547910" cy="547910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5" name="도넛 104"/>
          <p:cNvSpPr/>
          <p:nvPr/>
        </p:nvSpPr>
        <p:spPr bwMode="auto">
          <a:xfrm>
            <a:off x="2537818" y="4518069"/>
            <a:ext cx="547910" cy="547910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453735" y="3725910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능력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1469191" y="3725910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흥미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487585" y="3725914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환경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453735" y="4590004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능력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469191" y="4590004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흥미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2487585" y="459000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환경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41749" y="2891262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59" name="직사각형 58"/>
          <p:cNvSpPr/>
          <p:nvPr/>
        </p:nvSpPr>
        <p:spPr bwMode="auto">
          <a:xfrm>
            <a:off x="331964" y="3006981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1605249" y="297536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589386" y="3029722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chemeClr val="tx1"/>
                </a:solidFill>
              </a:rPr>
              <a:t>전체 검사</a:t>
            </a:r>
            <a:r>
              <a:rPr lang="en-US" altLang="ko-KR" sz="9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900" b="1" kern="0" dirty="0" smtClean="0">
                <a:solidFill>
                  <a:schemeClr val="tx1"/>
                </a:solidFill>
              </a:rPr>
              <a:t>부모</a:t>
            </a:r>
            <a:r>
              <a:rPr lang="en-US" altLang="ko-KR" sz="900" b="1" kern="0" dirty="0" smtClean="0">
                <a:solidFill>
                  <a:schemeClr val="tx1"/>
                </a:solidFill>
              </a:rPr>
              <a:t>+</a:t>
            </a:r>
            <a:r>
              <a:rPr lang="ko-KR" altLang="en-US" sz="900" b="1" kern="0" dirty="0" smtClean="0">
                <a:solidFill>
                  <a:schemeClr val="tx1"/>
                </a:solidFill>
              </a:rPr>
              <a:t>자녀</a:t>
            </a:r>
            <a:r>
              <a:rPr lang="en-US" altLang="ko-KR" sz="900" b="1" kern="0" dirty="0" smtClean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pic>
        <p:nvPicPr>
          <p:cNvPr id="62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77672" y="3012224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모서리가 둥근 직사각형 133"/>
          <p:cNvSpPr/>
          <p:nvPr/>
        </p:nvSpPr>
        <p:spPr bwMode="auto">
          <a:xfrm>
            <a:off x="1591367" y="3430060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rgbClr val="000000"/>
                </a:solidFill>
              </a:rPr>
              <a:t>부모용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 bwMode="auto">
          <a:xfrm>
            <a:off x="1591367" y="4274997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rgbClr val="000000"/>
                </a:solidFill>
              </a:rPr>
              <a:t>자녀용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 rot="5400000">
            <a:off x="2801093" y="1416643"/>
            <a:ext cx="4902833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3694356" y="2597900"/>
            <a:ext cx="1923072" cy="2409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검사유형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3694356" y="1517780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39" name="모서리가 둥근 직사각형 138"/>
          <p:cNvSpPr/>
          <p:nvPr/>
        </p:nvSpPr>
        <p:spPr bwMode="auto">
          <a:xfrm>
            <a:off x="3694358" y="514910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3539502" y="68736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41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3280" y="74160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모서리가 둥근 직사각형 141"/>
          <p:cNvSpPr/>
          <p:nvPr/>
        </p:nvSpPr>
        <p:spPr bwMode="auto">
          <a:xfrm>
            <a:off x="3694356" y="1242362"/>
            <a:ext cx="2120477" cy="21935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검사대상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3784575" y="1633499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47" name="모서리가 둥근 직사각형 146"/>
          <p:cNvSpPr/>
          <p:nvPr/>
        </p:nvSpPr>
        <p:spPr bwMode="auto">
          <a:xfrm>
            <a:off x="5057860" y="1601884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48" name="모서리가 둥근 직사각형 147"/>
          <p:cNvSpPr/>
          <p:nvPr/>
        </p:nvSpPr>
        <p:spPr bwMode="auto">
          <a:xfrm>
            <a:off x="5413426" y="1656240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900" b="1" kern="0" dirty="0">
                <a:solidFill>
                  <a:schemeClr val="tx1"/>
                </a:solidFill>
              </a:rPr>
              <a:t>(3</a:t>
            </a:r>
            <a:r>
              <a:rPr lang="ko-KR" altLang="en-US" sz="9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900" b="1" kern="0" dirty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3694360" y="203604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5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530283" y="1638742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모서리가 둥근 직사각형 150"/>
          <p:cNvSpPr/>
          <p:nvPr/>
        </p:nvSpPr>
        <p:spPr bwMode="auto">
          <a:xfrm>
            <a:off x="6091349" y="2036043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 bwMode="auto">
          <a:xfrm>
            <a:off x="3712598" y="4533958"/>
            <a:ext cx="3211758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검사는 처음부터 끝까지 한 번에 완료해야 보다 정확한 결과를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얻을</a:t>
            </a:r>
            <a:endParaRPr lang="en-US" altLang="ko-KR" sz="8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있습니다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부모용 검사를 먼저 진행하실 것을 권장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드립니다</a:t>
            </a:r>
            <a:r>
              <a:rPr lang="en-US" altLang="ko-KR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6931" y="74474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도넛 156"/>
          <p:cNvSpPr/>
          <p:nvPr/>
        </p:nvSpPr>
        <p:spPr bwMode="auto">
          <a:xfrm>
            <a:off x="3956579" y="3672070"/>
            <a:ext cx="547910" cy="547910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8" name="도넛 157"/>
          <p:cNvSpPr/>
          <p:nvPr/>
        </p:nvSpPr>
        <p:spPr bwMode="auto">
          <a:xfrm>
            <a:off x="4972035" y="3672070"/>
            <a:ext cx="547910" cy="547910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9" name="도넛 158"/>
          <p:cNvSpPr/>
          <p:nvPr/>
        </p:nvSpPr>
        <p:spPr bwMode="auto">
          <a:xfrm>
            <a:off x="5990425" y="3672072"/>
            <a:ext cx="547910" cy="547910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3906342" y="374400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능력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4921798" y="374400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흥미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5940192" y="3744010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환경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3694356" y="2885932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67" name="직사각형 166"/>
          <p:cNvSpPr/>
          <p:nvPr/>
        </p:nvSpPr>
        <p:spPr bwMode="auto">
          <a:xfrm>
            <a:off x="3784571" y="3001651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모서리가 둥근 직사각형 167"/>
          <p:cNvSpPr/>
          <p:nvPr/>
        </p:nvSpPr>
        <p:spPr bwMode="auto">
          <a:xfrm>
            <a:off x="5057856" y="297003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5041993" y="3024392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chemeClr val="tx1"/>
                </a:solidFill>
              </a:rPr>
              <a:t>자녀만 검사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pic>
        <p:nvPicPr>
          <p:cNvPr id="17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530279" y="3006894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모서리가 둥근 직사각형 172"/>
          <p:cNvSpPr/>
          <p:nvPr/>
        </p:nvSpPr>
        <p:spPr bwMode="auto">
          <a:xfrm>
            <a:off x="5043974" y="3429000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rgbClr val="000000"/>
                </a:solidFill>
              </a:rPr>
              <a:t>자녀용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  <p:sp>
        <p:nvSpPr>
          <p:cNvPr id="174" name="모서리가 둥근 직사각형 173"/>
          <p:cNvSpPr/>
          <p:nvPr/>
        </p:nvSpPr>
        <p:spPr>
          <a:xfrm rot="5400000">
            <a:off x="6173316" y="1515540"/>
            <a:ext cx="5086212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7158268" y="2605108"/>
            <a:ext cx="1923072" cy="2409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검사유형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7158268" y="152498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77" name="모서리가 둥근 직사각형 176"/>
          <p:cNvSpPr/>
          <p:nvPr/>
        </p:nvSpPr>
        <p:spPr bwMode="auto">
          <a:xfrm>
            <a:off x="7158270" y="5308707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7003414" y="694574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9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7192" y="748812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 bwMode="auto">
          <a:xfrm>
            <a:off x="7158268" y="1249570"/>
            <a:ext cx="2120477" cy="21935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검사대상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7248487" y="164070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82" name="모서리가 둥근 직사각형 181"/>
          <p:cNvSpPr/>
          <p:nvPr/>
        </p:nvSpPr>
        <p:spPr bwMode="auto">
          <a:xfrm>
            <a:off x="8521772" y="160909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83" name="모서리가 둥근 직사각형 182"/>
          <p:cNvSpPr/>
          <p:nvPr/>
        </p:nvSpPr>
        <p:spPr bwMode="auto">
          <a:xfrm>
            <a:off x="8877338" y="166344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900" b="1" kern="0" dirty="0">
                <a:solidFill>
                  <a:schemeClr val="tx1"/>
                </a:solidFill>
              </a:rPr>
              <a:t>(3</a:t>
            </a:r>
            <a:r>
              <a:rPr lang="ko-KR" altLang="en-US" sz="9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900" b="1" kern="0" dirty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sp>
        <p:nvSpPr>
          <p:cNvPr id="184" name="모서리가 둥근 직사각형 183"/>
          <p:cNvSpPr/>
          <p:nvPr/>
        </p:nvSpPr>
        <p:spPr bwMode="auto">
          <a:xfrm>
            <a:off x="7158272" y="204325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85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994195" y="164595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모서리가 둥근 직사각형 185"/>
          <p:cNvSpPr/>
          <p:nvPr/>
        </p:nvSpPr>
        <p:spPr bwMode="auto">
          <a:xfrm>
            <a:off x="9555261" y="204325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 bwMode="auto">
          <a:xfrm>
            <a:off x="7176510" y="4693557"/>
            <a:ext cx="3211758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검사는 처음부터 끝까지 한 번에 완료해야 보다 정확한 결과를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얻을</a:t>
            </a:r>
            <a:endParaRPr lang="en-US" altLang="ko-KR" sz="8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있습니다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부모용 검사를 먼저 진행하실 것을 권장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드립니다</a:t>
            </a:r>
            <a:r>
              <a:rPr lang="en-US" altLang="ko-KR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0843" y="751953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도넛 188"/>
          <p:cNvSpPr/>
          <p:nvPr/>
        </p:nvSpPr>
        <p:spPr bwMode="auto">
          <a:xfrm>
            <a:off x="7420491" y="3111589"/>
            <a:ext cx="547910" cy="547910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0" name="도넛 189"/>
          <p:cNvSpPr/>
          <p:nvPr/>
        </p:nvSpPr>
        <p:spPr bwMode="auto">
          <a:xfrm>
            <a:off x="8435947" y="3111589"/>
            <a:ext cx="547910" cy="547910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1" name="도넛 190"/>
          <p:cNvSpPr/>
          <p:nvPr/>
        </p:nvSpPr>
        <p:spPr bwMode="auto">
          <a:xfrm>
            <a:off x="9454337" y="3111591"/>
            <a:ext cx="547910" cy="547910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2" name="도넛 191"/>
          <p:cNvSpPr/>
          <p:nvPr/>
        </p:nvSpPr>
        <p:spPr bwMode="auto">
          <a:xfrm>
            <a:off x="7420491" y="3975685"/>
            <a:ext cx="547910" cy="547910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3" name="도넛 192"/>
          <p:cNvSpPr/>
          <p:nvPr/>
        </p:nvSpPr>
        <p:spPr bwMode="auto">
          <a:xfrm>
            <a:off x="8435947" y="3975685"/>
            <a:ext cx="547910" cy="547910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4" name="도넛 193"/>
          <p:cNvSpPr/>
          <p:nvPr/>
        </p:nvSpPr>
        <p:spPr bwMode="auto">
          <a:xfrm>
            <a:off x="9454337" y="3975687"/>
            <a:ext cx="547910" cy="547910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7370254" y="3183528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능력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8385710" y="3183528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흥미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9404104" y="318353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환경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7370254" y="404762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능력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8385710" y="404762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흥미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9404104" y="4047625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환경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검사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206" name="모서리가 둥근 직사각형 205"/>
          <p:cNvSpPr/>
          <p:nvPr/>
        </p:nvSpPr>
        <p:spPr bwMode="auto">
          <a:xfrm>
            <a:off x="8507886" y="2887678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rgbClr val="000000"/>
                </a:solidFill>
              </a:rPr>
              <a:t>부모용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  <p:sp>
        <p:nvSpPr>
          <p:cNvPr id="208" name="모서리가 둥근 직사각형 207"/>
          <p:cNvSpPr/>
          <p:nvPr/>
        </p:nvSpPr>
        <p:spPr bwMode="auto">
          <a:xfrm>
            <a:off x="8507886" y="3732615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rgbClr val="000000"/>
                </a:solidFill>
              </a:rPr>
              <a:t>자녀용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22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</a:t>
            </a:r>
            <a:r>
              <a:rPr lang="ko-KR" altLang="en-US" dirty="0" smtClean="0">
                <a:cs typeface="Times New Roman" pitchFamily="18" charset="0"/>
              </a:rPr>
              <a:t>상세결과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648" y="819150"/>
            <a:ext cx="2357438" cy="53665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8380" y="952298"/>
            <a:ext cx="2357438" cy="45941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 bwMode="auto">
          <a:xfrm>
            <a:off x="254648" y="933273"/>
            <a:ext cx="2355202" cy="514527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smtClean="0">
                <a:solidFill>
                  <a:schemeClr val="bg1"/>
                </a:solidFill>
              </a:rPr>
              <a:t>고정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순서도: 연결자 12"/>
          <p:cNvSpPr/>
          <p:nvPr/>
        </p:nvSpPr>
        <p:spPr bwMode="auto">
          <a:xfrm>
            <a:off x="1280592" y="333628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85713" y="1514664"/>
            <a:ext cx="2481287" cy="1361886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85713" y="2914838"/>
            <a:ext cx="2481287" cy="10902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6" name="순서도: 연결자 15"/>
          <p:cNvSpPr/>
          <p:nvPr/>
        </p:nvSpPr>
        <p:spPr bwMode="auto">
          <a:xfrm>
            <a:off x="1280592" y="200770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223678"/>
              </p:ext>
            </p:extLst>
          </p:nvPr>
        </p:nvGraphicFramePr>
        <p:xfrm>
          <a:off x="7764776" y="797802"/>
          <a:ext cx="2141226" cy="1973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상세결과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독서흥미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독서흥미검사 세부 항목 백분위 점수 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하위 항목의 백분위 점수 표시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2.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흥미검사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23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세부항목명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도움말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별도 표로 구성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31810"/>
                  </a:ext>
                </a:extLst>
              </a:tr>
              <a:tr h="3352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평가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2.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흥미검사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순서도: 연결자 18"/>
          <p:cNvSpPr/>
          <p:nvPr/>
        </p:nvSpPr>
        <p:spPr bwMode="auto">
          <a:xfrm>
            <a:off x="4039024" y="316309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936776" y="2436615"/>
            <a:ext cx="2520280" cy="291032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936776" y="2771371"/>
            <a:ext cx="2520280" cy="11616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2" name="순서도: 연결자 21"/>
          <p:cNvSpPr/>
          <p:nvPr/>
        </p:nvSpPr>
        <p:spPr bwMode="auto">
          <a:xfrm>
            <a:off x="4039024" y="250023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330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</a:t>
            </a:r>
            <a:r>
              <a:rPr lang="ko-KR" altLang="en-US" dirty="0" smtClean="0">
                <a:cs typeface="Times New Roman" pitchFamily="18" charset="0"/>
              </a:rPr>
              <a:t>상세결과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0" y="797802"/>
            <a:ext cx="2743200" cy="38164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0832" y="797802"/>
            <a:ext cx="2743200" cy="41764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00170"/>
              </p:ext>
            </p:extLst>
          </p:nvPr>
        </p:nvGraphicFramePr>
        <p:xfrm>
          <a:off x="7764776" y="797802"/>
          <a:ext cx="2141226" cy="1973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상세결과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독서환경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독서환경검사 세부 항목 백분위 점수 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하위 항목의 백분위 점수 표시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2.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환경검사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23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세부항목명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도움말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별도 표로 구성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31810"/>
                  </a:ext>
                </a:extLst>
              </a:tr>
              <a:tr h="3352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평가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2.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환경검사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72480" y="833494"/>
            <a:ext cx="2743200" cy="652405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smtClean="0">
                <a:solidFill>
                  <a:schemeClr val="bg1"/>
                </a:solidFill>
              </a:rPr>
              <a:t>고정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09550" y="1514664"/>
            <a:ext cx="2871242" cy="1876236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7368" y="3457575"/>
            <a:ext cx="2873424" cy="10577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순서도: 연결자 17"/>
          <p:cNvSpPr/>
          <p:nvPr/>
        </p:nvSpPr>
        <p:spPr bwMode="auto">
          <a:xfrm>
            <a:off x="4608192" y="237100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390900" y="1961134"/>
            <a:ext cx="2838450" cy="291032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390332" y="2295890"/>
            <a:ext cx="2839018" cy="3582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순서도: 연결자 20"/>
          <p:cNvSpPr/>
          <p:nvPr/>
        </p:nvSpPr>
        <p:spPr bwMode="auto">
          <a:xfrm>
            <a:off x="4608192" y="202475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순서도: 연결자 21"/>
          <p:cNvSpPr/>
          <p:nvPr/>
        </p:nvSpPr>
        <p:spPr bwMode="auto">
          <a:xfrm>
            <a:off x="1615692" y="38054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순서도: 연결자 22"/>
          <p:cNvSpPr/>
          <p:nvPr/>
        </p:nvSpPr>
        <p:spPr bwMode="auto">
          <a:xfrm>
            <a:off x="1615692" y="220486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0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(3.</a:t>
            </a:r>
            <a:r>
              <a:rPr lang="ko-KR" altLang="en-US" dirty="0" smtClean="0">
                <a:cs typeface="Times New Roman" pitchFamily="18" charset="0"/>
              </a:rPr>
              <a:t>독서</a:t>
            </a:r>
            <a:r>
              <a:rPr lang="en-US" altLang="ko-KR" dirty="0" smtClean="0">
                <a:cs typeface="Times New Roman" pitchFamily="18" charset="0"/>
              </a:rPr>
              <a:t>TIP)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0" y="819150"/>
            <a:ext cx="2105778" cy="53861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2252" y="823714"/>
            <a:ext cx="2105778" cy="67520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3" name="직사각형 92"/>
          <p:cNvSpPr/>
          <p:nvPr/>
        </p:nvSpPr>
        <p:spPr bwMode="auto">
          <a:xfrm>
            <a:off x="219659" y="1148869"/>
            <a:ext cx="2209216" cy="13657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219659" y="2609849"/>
            <a:ext cx="2209216" cy="35337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18068"/>
              </p:ext>
            </p:extLst>
          </p:nvPr>
        </p:nvGraphicFramePr>
        <p:xfrm>
          <a:off x="7764776" y="797802"/>
          <a:ext cx="2141226" cy="18821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3.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북패드를 잘 활용하고 있나요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재검 시에만 노출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3.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재검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아이가 책을 잘 읽고 있나요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3.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하단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내용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3352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독서지도를 어떻게 해야 할까요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양육자 검사결과가 있을 경우에만 노출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3.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순서도: 연결자 98"/>
          <p:cNvSpPr/>
          <p:nvPr/>
        </p:nvSpPr>
        <p:spPr bwMode="auto">
          <a:xfrm>
            <a:off x="1208584" y="316309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순서도: 연결자 99"/>
          <p:cNvSpPr/>
          <p:nvPr/>
        </p:nvSpPr>
        <p:spPr bwMode="auto">
          <a:xfrm>
            <a:off x="1208584" y="172293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2905709" y="844069"/>
            <a:ext cx="2209216" cy="66616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102" name="순서도: 연결자 101"/>
          <p:cNvSpPr/>
          <p:nvPr/>
        </p:nvSpPr>
        <p:spPr bwMode="auto">
          <a:xfrm>
            <a:off x="3894634" y="172293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15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</a:t>
            </a:r>
            <a:r>
              <a:rPr lang="ko-KR" altLang="en-US" dirty="0" smtClean="0">
                <a:cs typeface="Times New Roman" pitchFamily="18" charset="0"/>
              </a:rPr>
              <a:t>독서플랜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44" name="직사각형 14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0" y="796144"/>
            <a:ext cx="2571750" cy="50405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505990"/>
              </p:ext>
            </p:extLst>
          </p:nvPr>
        </p:nvGraphicFramePr>
        <p:xfrm>
          <a:off x="7764776" y="797802"/>
          <a:ext cx="2141226" cy="5996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독서플랜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독서플랜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4.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독서플랜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흥미도 표시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흥미점수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단계가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매우우수일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경우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UP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흥미점수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단계가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매우부족일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경우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DOWN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흥미점수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단계가 부족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보통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우수일 경우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노출하지 않음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영역 구분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~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만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의사소통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사회관계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예술경험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신체운동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자연탐구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인지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초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초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6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국어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사회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역사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예술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체육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수리과학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백과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상식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109938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 단계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4-1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참고</a:t>
                      </a:r>
                      <a:endParaRPr lang="en-US" altLang="ko-KR" sz="900" b="0" baseline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25684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추천도서</a:t>
                      </a:r>
                      <a:endParaRPr lang="en-US" altLang="ko-KR" sz="900" b="1" baseline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레벨당 최대 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개의 전집 노출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텍스트는 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줄이 최대이며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이에 따른 말줄임 처리 필요함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보유 도서의 경우 흐림 표시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전집 선택 시 전집 상세정보 팝업 노출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016628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추천 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심화추천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맞춤추천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강화추천의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노출 조건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( 6-1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참고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07534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10134" y="1215544"/>
            <a:ext cx="2704516" cy="16991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85" name="순서도: 연결자 84"/>
          <p:cNvSpPr/>
          <p:nvPr/>
        </p:nvSpPr>
        <p:spPr bwMode="auto">
          <a:xfrm>
            <a:off x="1496616" y="193896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10134" y="2996952"/>
            <a:ext cx="2704516" cy="270123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97" name="순서도: 연결자 96"/>
          <p:cNvSpPr/>
          <p:nvPr/>
        </p:nvSpPr>
        <p:spPr bwMode="auto">
          <a:xfrm>
            <a:off x="1496616" y="303506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206389" y="3305188"/>
            <a:ext cx="2704516" cy="361937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100" name="순서도: 연결자 99"/>
          <p:cNvSpPr/>
          <p:nvPr/>
        </p:nvSpPr>
        <p:spPr bwMode="auto">
          <a:xfrm>
            <a:off x="1492871" y="337912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206098" y="3695726"/>
            <a:ext cx="1117878" cy="20375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102" name="순서도: 연결자 101"/>
          <p:cNvSpPr/>
          <p:nvPr/>
        </p:nvSpPr>
        <p:spPr bwMode="auto">
          <a:xfrm>
            <a:off x="718404" y="443868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358224" y="3695726"/>
            <a:ext cx="858472" cy="20375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104" name="순서도: 연결자 103"/>
          <p:cNvSpPr/>
          <p:nvPr/>
        </p:nvSpPr>
        <p:spPr bwMode="auto">
          <a:xfrm>
            <a:off x="1640632" y="443868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91200"/>
              </p:ext>
            </p:extLst>
          </p:nvPr>
        </p:nvGraphicFramePr>
        <p:xfrm>
          <a:off x="3310764" y="979661"/>
          <a:ext cx="4154694" cy="2228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0318">
                  <a:extLst>
                    <a:ext uri="{9D8B030D-6E8A-4147-A177-3AD203B41FA5}">
                      <a16:colId xmlns:a16="http://schemas.microsoft.com/office/drawing/2014/main" val="219693136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9388115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900917125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대상단계명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</a:rPr>
                        <a:t>대상레벨</a:t>
                      </a:r>
                      <a:r>
                        <a:rPr lang="en-US" altLang="ko-KR" sz="1000" b="1" u="none" strike="noStrike">
                          <a:effectLst/>
                        </a:rPr>
                        <a:t>(</a:t>
                      </a:r>
                      <a:r>
                        <a:rPr lang="ko-KR" altLang="en-US" sz="1000" b="1" u="none" strike="noStrike">
                          <a:effectLst/>
                        </a:rPr>
                        <a:t>고정</a:t>
                      </a:r>
                      <a:r>
                        <a:rPr lang="en-US" altLang="ko-KR" sz="1000" b="1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825241"/>
                  </a:ext>
                </a:extLst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비판적독서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논리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감상력으로 비판적 사고가 가능합니다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56737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801607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47955"/>
                  </a:ext>
                </a:extLst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학습독서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학습과 연계하여 배경지식을 키웁니다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834265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82675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21966"/>
                  </a:ext>
                </a:extLst>
              </a:tr>
              <a:tr h="1714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상상독서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풍부해진 경험으로 상상력이 커집니다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503289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6963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호기심독서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궁금증을 해결하면 지적 호기심이 높아집니다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7395359"/>
                  </a:ext>
                </a:extLst>
              </a:tr>
              <a:tr h="1714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듣는독서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많이 들으면 어휘력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이해력이 풍부 해집니다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78644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0978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262659"/>
                  </a:ext>
                </a:extLst>
              </a:tr>
            </a:tbl>
          </a:graphicData>
        </a:graphic>
      </p:graphicFrame>
      <p:sp>
        <p:nvSpPr>
          <p:cNvPr id="108" name="순서도: 연결자 107"/>
          <p:cNvSpPr/>
          <p:nvPr/>
        </p:nvSpPr>
        <p:spPr bwMode="auto">
          <a:xfrm>
            <a:off x="3205594" y="88271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4-1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268166" y="3695726"/>
            <a:ext cx="646484" cy="20375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110" name="순서도: 연결자 109"/>
          <p:cNvSpPr/>
          <p:nvPr/>
        </p:nvSpPr>
        <p:spPr bwMode="auto">
          <a:xfrm>
            <a:off x="2454848" y="443868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17883"/>
              </p:ext>
            </p:extLst>
          </p:nvPr>
        </p:nvGraphicFramePr>
        <p:xfrm>
          <a:off x="3125483" y="3405700"/>
          <a:ext cx="4568873" cy="2065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999">
                  <a:extLst>
                    <a:ext uri="{9D8B030D-6E8A-4147-A177-3AD203B41FA5}">
                      <a16:colId xmlns:a16="http://schemas.microsoft.com/office/drawing/2014/main" val="197290922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31628214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606123311"/>
                    </a:ext>
                  </a:extLst>
                </a:gridCol>
                <a:gridCol w="637506">
                  <a:extLst>
                    <a:ext uri="{9D8B030D-6E8A-4147-A177-3AD203B41FA5}">
                      <a16:colId xmlns:a16="http://schemas.microsoft.com/office/drawing/2014/main" val="386131839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79827173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11195084"/>
                    </a:ext>
                  </a:extLst>
                </a:gridCol>
              </a:tblGrid>
              <a:tr h="148517"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심화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맞춤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강화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86389"/>
                  </a:ext>
                </a:extLst>
              </a:tr>
              <a:tr h="14749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조건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영역별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능력단계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노출레벨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노출레벨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조건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영역별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능력단계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노출레벨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2287001704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3557682147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매우우수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3323689674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780245723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3255540564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2207228467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3915425659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61-</a:t>
                      </a:r>
                      <a:r>
                        <a:rPr lang="ko-KR" altLang="en-US" sz="900" u="none" strike="noStrike">
                          <a:effectLst/>
                        </a:rPr>
                        <a:t>취학전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3537492331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49-60</a:t>
                      </a:r>
                      <a:r>
                        <a:rPr lang="ko-KR" altLang="en-US" sz="900" u="none" strike="noStrike">
                          <a:effectLst/>
                        </a:rPr>
                        <a:t>개월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356352880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37-48</a:t>
                      </a:r>
                      <a:r>
                        <a:rPr lang="ko-KR" altLang="en-US" sz="900" u="none" strike="noStrike">
                          <a:effectLst/>
                        </a:rPr>
                        <a:t>개월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매우부족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1811332478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25-36</a:t>
                      </a:r>
                      <a:r>
                        <a:rPr lang="ko-KR" altLang="en-US" sz="900" u="none" strike="noStrike">
                          <a:effectLst/>
                        </a:rPr>
                        <a:t>개월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매우우수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453391944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13-24</a:t>
                      </a:r>
                      <a:r>
                        <a:rPr lang="ko-KR" altLang="en-US" sz="900" u="none" strike="noStrike">
                          <a:effectLst/>
                        </a:rPr>
                        <a:t>개월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2003203496"/>
                  </a:ext>
                </a:extLst>
              </a:tr>
              <a:tr h="1474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01-12</a:t>
                      </a:r>
                      <a:r>
                        <a:rPr lang="ko-KR" altLang="en-US" sz="900" u="none" strike="noStrike">
                          <a:effectLst/>
                        </a:rPr>
                        <a:t>개월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L1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4" marR="8194" marT="8194" marB="0" anchor="ctr"/>
                </a:tc>
                <a:extLst>
                  <a:ext uri="{0D108BD9-81ED-4DB2-BD59-A6C34878D82A}">
                    <a16:rowId xmlns:a16="http://schemas.microsoft.com/office/drawing/2014/main" val="4123345361"/>
                  </a:ext>
                </a:extLst>
              </a:tr>
            </a:tbl>
          </a:graphicData>
        </a:graphic>
      </p:graphicFrame>
      <p:sp>
        <p:nvSpPr>
          <p:cNvPr id="111" name="순서도: 연결자 110"/>
          <p:cNvSpPr/>
          <p:nvPr/>
        </p:nvSpPr>
        <p:spPr bwMode="auto">
          <a:xfrm>
            <a:off x="3055063" y="335928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6-1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32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</a:t>
            </a:r>
            <a:r>
              <a:rPr lang="ko-KR" altLang="en-US" dirty="0" smtClean="0">
                <a:cs typeface="Times New Roman" pitchFamily="18" charset="0"/>
              </a:rPr>
              <a:t>독서플랜</a:t>
            </a:r>
            <a:r>
              <a:rPr lang="en-US" altLang="ko-KR" dirty="0" smtClean="0">
                <a:cs typeface="Times New Roman" pitchFamily="18" charset="0"/>
              </a:rPr>
              <a:t>-</a:t>
            </a:r>
            <a:r>
              <a:rPr lang="ko-KR" altLang="en-US" dirty="0" smtClean="0">
                <a:cs typeface="Times New Roman" pitchFamily="18" charset="0"/>
              </a:rPr>
              <a:t>상세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80" y="819150"/>
            <a:ext cx="2143125" cy="46980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0752" y="819150"/>
            <a:ext cx="2143125" cy="57782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33702"/>
              </p:ext>
            </p:extLst>
          </p:nvPr>
        </p:nvGraphicFramePr>
        <p:xfrm>
          <a:off x="7764776" y="797802"/>
          <a:ext cx="2141226" cy="1104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독서플랜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전집상세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닫기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화면을 닫아 독서플랜 화면이 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전집 상세내용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DB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에서 해당 내용 불러옴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151000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181559" y="920502"/>
            <a:ext cx="2323169" cy="4524722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53" name="순서도: 연결자 52"/>
          <p:cNvSpPr/>
          <p:nvPr/>
        </p:nvSpPr>
        <p:spPr bwMode="auto">
          <a:xfrm>
            <a:off x="1246195" y="242088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57475" y="920502"/>
            <a:ext cx="2276475" cy="5604842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55" name="순서도: 연결자 54"/>
          <p:cNvSpPr/>
          <p:nvPr/>
        </p:nvSpPr>
        <p:spPr bwMode="auto">
          <a:xfrm>
            <a:off x="3695366" y="242088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순서도: 연결자 55"/>
          <p:cNvSpPr/>
          <p:nvPr/>
        </p:nvSpPr>
        <p:spPr bwMode="auto">
          <a:xfrm>
            <a:off x="2000672" y="71963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1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+mn-lt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(2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안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)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1005579" y="1776038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241749" y="2489120"/>
            <a:ext cx="1923072" cy="2409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검사유형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241749" y="1523110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241751" y="5851089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6895" y="69269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73" y="74693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 bwMode="auto">
          <a:xfrm>
            <a:off x="241749" y="1247692"/>
            <a:ext cx="2120477" cy="21935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검사대상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416496" y="1638829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1605253" y="1607214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1960819" y="1661570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900" b="1" kern="0" dirty="0">
                <a:solidFill>
                  <a:schemeClr val="tx1"/>
                </a:solidFill>
              </a:rPr>
              <a:t>(3</a:t>
            </a:r>
            <a:r>
              <a:rPr lang="ko-KR" altLang="en-US" sz="9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900" b="1" kern="0" dirty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241753" y="204137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7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77676" y="1644072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모서리가 둥근 직사각형 142"/>
          <p:cNvSpPr/>
          <p:nvPr/>
        </p:nvSpPr>
        <p:spPr bwMode="auto">
          <a:xfrm>
            <a:off x="2638742" y="2041373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259991" y="5316331"/>
            <a:ext cx="3211758" cy="41692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검사는 처음부터 끝까지 한 번에 완료해야 보다 정확한 결과를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얻</a:t>
            </a:r>
            <a:endParaRPr lang="en-US" altLang="ko-KR" sz="8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을 수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있습니다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부모용 검사를 먼저 진행하실 것을 권장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드립니</a:t>
            </a:r>
            <a:endParaRPr lang="en-US" altLang="ko-KR" sz="8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</a:t>
            </a:r>
            <a:r>
              <a:rPr lang="en-US" altLang="ko-KR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4324" y="75007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 bwMode="auto">
          <a:xfrm>
            <a:off x="241749" y="2780928"/>
            <a:ext cx="3097127" cy="4326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59" name="직사각형 58"/>
          <p:cNvSpPr/>
          <p:nvPr/>
        </p:nvSpPr>
        <p:spPr bwMode="auto">
          <a:xfrm>
            <a:off x="416492" y="289664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자녀만 검사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1605249" y="286503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36" name="모서리가 둥근 직사각형 135"/>
          <p:cNvSpPr/>
          <p:nvPr/>
        </p:nvSpPr>
        <p:spPr>
          <a:xfrm rot="5400000">
            <a:off x="2897157" y="1315419"/>
            <a:ext cx="4689724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3683105" y="2489120"/>
            <a:ext cx="1923072" cy="2409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검사유형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3683867" y="1523110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39" name="모서리가 둥근 직사각형 138"/>
          <p:cNvSpPr/>
          <p:nvPr/>
        </p:nvSpPr>
        <p:spPr bwMode="auto">
          <a:xfrm>
            <a:off x="3683869" y="4908246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3529013" y="69269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41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2791" y="74693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모서리가 둥근 직사각형 141"/>
          <p:cNvSpPr/>
          <p:nvPr/>
        </p:nvSpPr>
        <p:spPr bwMode="auto">
          <a:xfrm>
            <a:off x="3683867" y="1247692"/>
            <a:ext cx="2120477" cy="21935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검사대상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3774086" y="1638829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47" name="모서리가 둥근 직사각형 146"/>
          <p:cNvSpPr/>
          <p:nvPr/>
        </p:nvSpPr>
        <p:spPr bwMode="auto">
          <a:xfrm>
            <a:off x="5047371" y="1607214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48" name="모서리가 둥근 직사각형 147"/>
          <p:cNvSpPr/>
          <p:nvPr/>
        </p:nvSpPr>
        <p:spPr bwMode="auto">
          <a:xfrm>
            <a:off x="5402937" y="1661570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900" b="1" kern="0" dirty="0">
                <a:solidFill>
                  <a:schemeClr val="tx1"/>
                </a:solidFill>
              </a:rPr>
              <a:t>(3</a:t>
            </a:r>
            <a:r>
              <a:rPr lang="ko-KR" altLang="en-US" sz="9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900" b="1" kern="0" dirty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3683871" y="204137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5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519794" y="1644072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모서리가 둥근 직사각형 150"/>
          <p:cNvSpPr/>
          <p:nvPr/>
        </p:nvSpPr>
        <p:spPr bwMode="auto">
          <a:xfrm>
            <a:off x="6080860" y="2041373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 bwMode="auto">
          <a:xfrm>
            <a:off x="3702109" y="4293096"/>
            <a:ext cx="3211758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검사는 처음부터 끝까지 한 번에 완료해야 보다 정확한 결과를 얻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수 있습니다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부모용 검사를 먼저 진행하실 것을 권장 드립니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pic>
        <p:nvPicPr>
          <p:cNvPr id="153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6442" y="75007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모서리가 둥근 직사각형 167"/>
          <p:cNvSpPr/>
          <p:nvPr/>
        </p:nvSpPr>
        <p:spPr bwMode="auto">
          <a:xfrm>
            <a:off x="5047367" y="297536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74" name="모서리가 둥근 직사각형 173"/>
          <p:cNvSpPr/>
          <p:nvPr/>
        </p:nvSpPr>
        <p:spPr>
          <a:xfrm rot="5400000">
            <a:off x="6099860" y="1583836"/>
            <a:ext cx="5212144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7147779" y="2489120"/>
            <a:ext cx="1923072" cy="2409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검사유형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7147779" y="153031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77" name="모서리가 둥근 직사각형 176"/>
          <p:cNvSpPr/>
          <p:nvPr/>
        </p:nvSpPr>
        <p:spPr bwMode="auto">
          <a:xfrm>
            <a:off x="7147781" y="5452723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6992925" y="699904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9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703" y="754142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 bwMode="auto">
          <a:xfrm>
            <a:off x="7147779" y="1254900"/>
            <a:ext cx="2120477" cy="21935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검사대상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7237998" y="164603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82" name="모서리가 둥근 직사각형 181"/>
          <p:cNvSpPr/>
          <p:nvPr/>
        </p:nvSpPr>
        <p:spPr bwMode="auto">
          <a:xfrm>
            <a:off x="8511283" y="161442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83" name="모서리가 둥근 직사각형 182"/>
          <p:cNvSpPr/>
          <p:nvPr/>
        </p:nvSpPr>
        <p:spPr bwMode="auto">
          <a:xfrm>
            <a:off x="8866849" y="166877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900" b="1" kern="0" dirty="0">
                <a:solidFill>
                  <a:schemeClr val="tx1"/>
                </a:solidFill>
              </a:rPr>
              <a:t>(3</a:t>
            </a:r>
            <a:r>
              <a:rPr lang="ko-KR" altLang="en-US" sz="9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900" b="1" kern="0" dirty="0">
                <a:solidFill>
                  <a:schemeClr val="tx1"/>
                </a:solidFill>
              </a:rPr>
              <a:t>)</a:t>
            </a:r>
            <a:endParaRPr lang="ko-KR" altLang="en-US" sz="900" b="1" kern="0" dirty="0">
              <a:solidFill>
                <a:schemeClr val="tx1"/>
              </a:solidFill>
            </a:endParaRPr>
          </a:p>
        </p:txBody>
      </p:sp>
      <p:sp>
        <p:nvSpPr>
          <p:cNvPr id="184" name="모서리가 둥근 직사각형 183"/>
          <p:cNvSpPr/>
          <p:nvPr/>
        </p:nvSpPr>
        <p:spPr bwMode="auto">
          <a:xfrm>
            <a:off x="7147783" y="204858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85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983706" y="165128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모서리가 둥근 직사각형 185"/>
          <p:cNvSpPr/>
          <p:nvPr/>
        </p:nvSpPr>
        <p:spPr bwMode="auto">
          <a:xfrm>
            <a:off x="9544772" y="204858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7" name="모서리가 둥근 직사각형 186"/>
          <p:cNvSpPr/>
          <p:nvPr/>
        </p:nvSpPr>
        <p:spPr bwMode="auto">
          <a:xfrm>
            <a:off x="7166021" y="4837573"/>
            <a:ext cx="3211758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검사는 처음부터 끝까지 한 번에 완료해야 보다 정확한 결과를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얻을</a:t>
            </a:r>
            <a:endParaRPr lang="en-US" altLang="ko-KR" sz="800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있습니다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부모용 검사를 먼저 진행하실 것을 권장 </a:t>
            </a:r>
            <a:r>
              <a:rPr lang="ko-KR" altLang="en-US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드립니다</a:t>
            </a:r>
            <a:r>
              <a:rPr lang="en-US" altLang="ko-KR" sz="8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0354" y="757283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 bwMode="auto">
          <a:xfrm>
            <a:off x="2724647" y="2882908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94" name="모서리가 둥근 직사각형 93"/>
          <p:cNvSpPr/>
          <p:nvPr/>
        </p:nvSpPr>
        <p:spPr bwMode="auto">
          <a:xfrm>
            <a:off x="2724647" y="2886618"/>
            <a:ext cx="218900" cy="2253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99" name="직사각형 98"/>
          <p:cNvSpPr/>
          <p:nvPr/>
        </p:nvSpPr>
        <p:spPr bwMode="auto">
          <a:xfrm>
            <a:off x="3683105" y="2777152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13" name="직사각형 112"/>
          <p:cNvSpPr/>
          <p:nvPr/>
        </p:nvSpPr>
        <p:spPr bwMode="auto">
          <a:xfrm>
            <a:off x="3857848" y="2892871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자녀만 검사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5047367" y="297536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6166003" y="2879132"/>
            <a:ext cx="426575" cy="247927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6389522" y="2882842"/>
            <a:ext cx="218900" cy="2253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29" name="직사각형 128"/>
          <p:cNvSpPr/>
          <p:nvPr/>
        </p:nvSpPr>
        <p:spPr bwMode="auto">
          <a:xfrm>
            <a:off x="241749" y="3276373"/>
            <a:ext cx="3097127" cy="9550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420698" y="3429000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</a:t>
            </a:r>
            <a:endParaRPr lang="en-US" altLang="ko-KR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1033823" y="3378999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독서능력</a:t>
            </a:r>
            <a:endParaRPr lang="ko-KR" altLang="en-US" sz="1000" kern="0" dirty="0"/>
          </a:p>
        </p:txBody>
      </p:sp>
      <p:sp>
        <p:nvSpPr>
          <p:cNvPr id="171" name="직사각형 170"/>
          <p:cNvSpPr/>
          <p:nvPr/>
        </p:nvSpPr>
        <p:spPr bwMode="auto">
          <a:xfrm>
            <a:off x="1783805" y="3378999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독서흥미</a:t>
            </a:r>
            <a:endParaRPr lang="en-US" altLang="ko-KR" sz="1000" kern="0" dirty="0" smtClean="0"/>
          </a:p>
        </p:txBody>
      </p:sp>
      <p:sp>
        <p:nvSpPr>
          <p:cNvPr id="201" name="직사각형 200"/>
          <p:cNvSpPr/>
          <p:nvPr/>
        </p:nvSpPr>
        <p:spPr bwMode="auto">
          <a:xfrm>
            <a:off x="2543837" y="3378999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독서환경</a:t>
            </a:r>
            <a:endParaRPr lang="en-US" altLang="ko-KR" sz="1000" kern="0" dirty="0" smtClean="0"/>
          </a:p>
        </p:txBody>
      </p:sp>
      <p:sp>
        <p:nvSpPr>
          <p:cNvPr id="213" name="직사각형 212"/>
          <p:cNvSpPr/>
          <p:nvPr/>
        </p:nvSpPr>
        <p:spPr bwMode="auto">
          <a:xfrm>
            <a:off x="241749" y="4280396"/>
            <a:ext cx="3097127" cy="9550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44" name="모서리가 둥근 직사각형 243"/>
          <p:cNvSpPr/>
          <p:nvPr/>
        </p:nvSpPr>
        <p:spPr bwMode="auto">
          <a:xfrm>
            <a:off x="2240851" y="3385030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246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2247005" y="340262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모서리가 둥근 직사각형 246"/>
          <p:cNvSpPr/>
          <p:nvPr/>
        </p:nvSpPr>
        <p:spPr bwMode="auto">
          <a:xfrm>
            <a:off x="3002005" y="3385560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248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08159" y="340315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모서리가 둥근 직사각형 269"/>
          <p:cNvSpPr/>
          <p:nvPr/>
        </p:nvSpPr>
        <p:spPr bwMode="auto">
          <a:xfrm>
            <a:off x="420698" y="4433592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자녀용</a:t>
            </a:r>
            <a:endParaRPr lang="en-US" altLang="ko-KR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2" name="직사각형 271"/>
          <p:cNvSpPr/>
          <p:nvPr/>
        </p:nvSpPr>
        <p:spPr bwMode="auto">
          <a:xfrm>
            <a:off x="1033823" y="4383591"/>
            <a:ext cx="676397" cy="6854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독서능력</a:t>
            </a:r>
            <a:endParaRPr lang="ko-KR" altLang="en-US" sz="1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1783805" y="4383591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독서흥미</a:t>
            </a:r>
            <a:endParaRPr lang="ko-KR" altLang="en-US" sz="1000" kern="0" dirty="0"/>
          </a:p>
        </p:txBody>
      </p:sp>
      <p:sp>
        <p:nvSpPr>
          <p:cNvPr id="274" name="직사각형 273"/>
          <p:cNvSpPr/>
          <p:nvPr/>
        </p:nvSpPr>
        <p:spPr bwMode="auto">
          <a:xfrm>
            <a:off x="2543837" y="4383591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독서환경</a:t>
            </a:r>
            <a:endParaRPr lang="ko-KR" altLang="en-US" sz="1000" kern="0" dirty="0"/>
          </a:p>
        </p:txBody>
      </p:sp>
      <p:sp>
        <p:nvSpPr>
          <p:cNvPr id="275" name="모서리가 둥근 직사각형 274"/>
          <p:cNvSpPr/>
          <p:nvPr/>
        </p:nvSpPr>
        <p:spPr bwMode="auto">
          <a:xfrm>
            <a:off x="2240851" y="4388477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276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2247005" y="4406067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모서리가 둥근 직사각형 276"/>
          <p:cNvSpPr/>
          <p:nvPr/>
        </p:nvSpPr>
        <p:spPr bwMode="auto">
          <a:xfrm>
            <a:off x="3002005" y="4376307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278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08159" y="4393897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" name="모서리가 둥근 직사각형 279"/>
          <p:cNvSpPr/>
          <p:nvPr/>
        </p:nvSpPr>
        <p:spPr bwMode="auto">
          <a:xfrm>
            <a:off x="1273595" y="4388244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완료</a:t>
            </a:r>
          </a:p>
        </p:txBody>
      </p:sp>
      <p:sp>
        <p:nvSpPr>
          <p:cNvPr id="281" name="직사각형 280"/>
          <p:cNvSpPr/>
          <p:nvPr/>
        </p:nvSpPr>
        <p:spPr bwMode="auto">
          <a:xfrm>
            <a:off x="3683105" y="3265177"/>
            <a:ext cx="3097127" cy="9550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82" name="모서리가 둥근 직사각형 281"/>
          <p:cNvSpPr/>
          <p:nvPr/>
        </p:nvSpPr>
        <p:spPr bwMode="auto">
          <a:xfrm>
            <a:off x="3862054" y="3418373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자녀용</a:t>
            </a:r>
            <a:endParaRPr lang="en-US" altLang="ko-KR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3" name="직사각형 282"/>
          <p:cNvSpPr/>
          <p:nvPr/>
        </p:nvSpPr>
        <p:spPr bwMode="auto">
          <a:xfrm>
            <a:off x="4475179" y="3368372"/>
            <a:ext cx="676397" cy="6854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독서능력</a:t>
            </a:r>
            <a:endParaRPr lang="ko-KR" altLang="en-US" sz="10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5225161" y="3368372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독서흥미</a:t>
            </a:r>
            <a:endParaRPr lang="ko-KR" altLang="en-US" sz="1000" kern="0" dirty="0"/>
          </a:p>
        </p:txBody>
      </p:sp>
      <p:sp>
        <p:nvSpPr>
          <p:cNvPr id="285" name="직사각형 284"/>
          <p:cNvSpPr/>
          <p:nvPr/>
        </p:nvSpPr>
        <p:spPr bwMode="auto">
          <a:xfrm>
            <a:off x="5985193" y="3368372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독서환경</a:t>
            </a:r>
            <a:endParaRPr lang="ko-KR" altLang="en-US" sz="1000" kern="0" dirty="0"/>
          </a:p>
        </p:txBody>
      </p:sp>
      <p:sp>
        <p:nvSpPr>
          <p:cNvPr id="286" name="모서리가 둥근 직사각형 285"/>
          <p:cNvSpPr/>
          <p:nvPr/>
        </p:nvSpPr>
        <p:spPr bwMode="auto">
          <a:xfrm>
            <a:off x="5682207" y="3373258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287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88361" y="3390848"/>
            <a:ext cx="212746" cy="212746"/>
          </a:xfrm>
          <a:prstGeom prst="rect">
            <a:avLst/>
          </a:prstGeom>
          <a:solidFill>
            <a:srgbClr val="FFFF00"/>
          </a:solidFill>
          <a:extLst/>
        </p:spPr>
      </p:pic>
      <p:sp>
        <p:nvSpPr>
          <p:cNvPr id="288" name="모서리가 둥근 직사각형 287"/>
          <p:cNvSpPr/>
          <p:nvPr/>
        </p:nvSpPr>
        <p:spPr bwMode="auto">
          <a:xfrm>
            <a:off x="6443361" y="3361088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289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449515" y="3378678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0" name="모서리가 둥근 직사각형 289"/>
          <p:cNvSpPr/>
          <p:nvPr/>
        </p:nvSpPr>
        <p:spPr bwMode="auto">
          <a:xfrm>
            <a:off x="4714951" y="3383658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완료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7147779" y="2780339"/>
            <a:ext cx="3097127" cy="9550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92" name="모서리가 둥근 직사각형 291"/>
          <p:cNvSpPr/>
          <p:nvPr/>
        </p:nvSpPr>
        <p:spPr bwMode="auto">
          <a:xfrm>
            <a:off x="7326728" y="2932966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</a:t>
            </a:r>
            <a:endParaRPr lang="en-US" altLang="ko-KR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3" name="직사각형 292"/>
          <p:cNvSpPr/>
          <p:nvPr/>
        </p:nvSpPr>
        <p:spPr bwMode="auto">
          <a:xfrm>
            <a:off x="7939853" y="2882965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독서능력</a:t>
            </a:r>
            <a:endParaRPr lang="ko-KR" altLang="en-US" sz="1000" kern="0" dirty="0"/>
          </a:p>
        </p:txBody>
      </p:sp>
      <p:sp>
        <p:nvSpPr>
          <p:cNvPr id="294" name="직사각형 293"/>
          <p:cNvSpPr/>
          <p:nvPr/>
        </p:nvSpPr>
        <p:spPr bwMode="auto">
          <a:xfrm>
            <a:off x="8689835" y="2882965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독서흥미</a:t>
            </a:r>
            <a:endParaRPr lang="en-US" altLang="ko-KR" sz="1000" kern="0" dirty="0" smtClean="0"/>
          </a:p>
        </p:txBody>
      </p:sp>
      <p:sp>
        <p:nvSpPr>
          <p:cNvPr id="295" name="직사각형 294"/>
          <p:cNvSpPr/>
          <p:nvPr/>
        </p:nvSpPr>
        <p:spPr bwMode="auto">
          <a:xfrm>
            <a:off x="9449867" y="2882965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독서환경</a:t>
            </a:r>
            <a:endParaRPr lang="en-US" altLang="ko-KR" sz="1000" kern="0" dirty="0" smtClean="0"/>
          </a:p>
        </p:txBody>
      </p:sp>
      <p:sp>
        <p:nvSpPr>
          <p:cNvPr id="296" name="직사각형 295"/>
          <p:cNvSpPr/>
          <p:nvPr/>
        </p:nvSpPr>
        <p:spPr bwMode="auto">
          <a:xfrm>
            <a:off x="7147779" y="3784362"/>
            <a:ext cx="3097127" cy="9550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98" name="모서리가 둥근 직사각형 297"/>
          <p:cNvSpPr/>
          <p:nvPr/>
        </p:nvSpPr>
        <p:spPr bwMode="auto">
          <a:xfrm>
            <a:off x="9146881" y="2888996"/>
            <a:ext cx="218900" cy="247927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30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153035" y="2906586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" name="모서리가 둥근 직사각형 300"/>
          <p:cNvSpPr/>
          <p:nvPr/>
        </p:nvSpPr>
        <p:spPr bwMode="auto">
          <a:xfrm>
            <a:off x="9908035" y="2889526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302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914189" y="2907116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3" name="모서리가 둥근 직사각형 302"/>
          <p:cNvSpPr/>
          <p:nvPr/>
        </p:nvSpPr>
        <p:spPr bwMode="auto">
          <a:xfrm>
            <a:off x="7326728" y="3937558"/>
            <a:ext cx="434732" cy="18128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자녀용</a:t>
            </a:r>
            <a:endParaRPr lang="en-US" altLang="ko-KR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4" name="직사각형 303"/>
          <p:cNvSpPr/>
          <p:nvPr/>
        </p:nvSpPr>
        <p:spPr bwMode="auto">
          <a:xfrm>
            <a:off x="7939853" y="3887557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/>
              <a:t>독서능력</a:t>
            </a:r>
          </a:p>
        </p:txBody>
      </p:sp>
      <p:sp>
        <p:nvSpPr>
          <p:cNvPr id="305" name="직사각형 304"/>
          <p:cNvSpPr/>
          <p:nvPr/>
        </p:nvSpPr>
        <p:spPr bwMode="auto">
          <a:xfrm>
            <a:off x="8689835" y="3887557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독서흥미</a:t>
            </a:r>
            <a:endParaRPr lang="ko-KR" altLang="en-US" sz="1000" kern="0" dirty="0"/>
          </a:p>
        </p:txBody>
      </p:sp>
      <p:sp>
        <p:nvSpPr>
          <p:cNvPr id="306" name="직사각형 305"/>
          <p:cNvSpPr/>
          <p:nvPr/>
        </p:nvSpPr>
        <p:spPr bwMode="auto">
          <a:xfrm>
            <a:off x="9449867" y="3887557"/>
            <a:ext cx="676397" cy="685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/>
              <a:t>독서환경</a:t>
            </a:r>
            <a:endParaRPr lang="ko-KR" altLang="en-US" sz="1000" kern="0" dirty="0"/>
          </a:p>
        </p:txBody>
      </p:sp>
      <p:sp>
        <p:nvSpPr>
          <p:cNvPr id="307" name="모서리가 둥근 직사각형 306"/>
          <p:cNvSpPr/>
          <p:nvPr/>
        </p:nvSpPr>
        <p:spPr bwMode="auto">
          <a:xfrm>
            <a:off x="9146881" y="3892443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308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153035" y="3910033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" name="모서리가 둥근 직사각형 308"/>
          <p:cNvSpPr/>
          <p:nvPr/>
        </p:nvSpPr>
        <p:spPr bwMode="auto">
          <a:xfrm>
            <a:off x="9908035" y="3880273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31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914189" y="3897863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" name="모서리가 둥근 직사각형 314"/>
          <p:cNvSpPr/>
          <p:nvPr/>
        </p:nvSpPr>
        <p:spPr bwMode="auto">
          <a:xfrm>
            <a:off x="1288670" y="3373024"/>
            <a:ext cx="426575" cy="247927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진행중</a:t>
            </a:r>
          </a:p>
        </p:txBody>
      </p:sp>
      <p:sp>
        <p:nvSpPr>
          <p:cNvPr id="317" name="모서리가 둥근 직사각형 316"/>
          <p:cNvSpPr/>
          <p:nvPr/>
        </p:nvSpPr>
        <p:spPr bwMode="auto">
          <a:xfrm>
            <a:off x="8180162" y="2889764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진행중</a:t>
            </a:r>
          </a:p>
        </p:txBody>
      </p:sp>
      <p:sp>
        <p:nvSpPr>
          <p:cNvPr id="318" name="모서리가 둥근 직사각형 317"/>
          <p:cNvSpPr/>
          <p:nvPr/>
        </p:nvSpPr>
        <p:spPr bwMode="auto">
          <a:xfrm>
            <a:off x="8180162" y="3903075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/>
              <a:t>진행중</a:t>
            </a:r>
            <a:endParaRPr lang="ko-KR" altLang="en-US" sz="800" kern="0" dirty="0"/>
          </a:p>
        </p:txBody>
      </p:sp>
      <p:sp>
        <p:nvSpPr>
          <p:cNvPr id="319" name="직사각형 318"/>
          <p:cNvSpPr/>
          <p:nvPr/>
        </p:nvSpPr>
        <p:spPr bwMode="auto">
          <a:xfrm>
            <a:off x="4475179" y="5097376"/>
            <a:ext cx="2947924" cy="15746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320" name="모서리가 둥근 직사각형 319"/>
          <p:cNvSpPr/>
          <p:nvPr/>
        </p:nvSpPr>
        <p:spPr bwMode="auto">
          <a:xfrm>
            <a:off x="4589235" y="5776944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/>
              <a:t>진행중</a:t>
            </a:r>
            <a:endParaRPr lang="ko-KR" altLang="en-US" sz="800" kern="0" dirty="0"/>
          </a:p>
        </p:txBody>
      </p:sp>
      <p:sp>
        <p:nvSpPr>
          <p:cNvPr id="321" name="모서리가 둥근 직사각형 320"/>
          <p:cNvSpPr/>
          <p:nvPr/>
        </p:nvSpPr>
        <p:spPr bwMode="auto">
          <a:xfrm>
            <a:off x="4589235" y="5484691"/>
            <a:ext cx="218900" cy="247927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4589235" y="5178732"/>
            <a:ext cx="218900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pic>
        <p:nvPicPr>
          <p:cNvPr id="323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589235" y="5509545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4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589235" y="5196322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" name="모서리가 둥근 직사각형 324"/>
          <p:cNvSpPr/>
          <p:nvPr/>
        </p:nvSpPr>
        <p:spPr bwMode="auto">
          <a:xfrm>
            <a:off x="4589235" y="6356910"/>
            <a:ext cx="426575" cy="2479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완료</a:t>
            </a:r>
          </a:p>
        </p:txBody>
      </p:sp>
      <p:sp>
        <p:nvSpPr>
          <p:cNvPr id="326" name="모서리가 둥근 직사각형 325"/>
          <p:cNvSpPr/>
          <p:nvPr/>
        </p:nvSpPr>
        <p:spPr bwMode="auto">
          <a:xfrm>
            <a:off x="4589235" y="6074598"/>
            <a:ext cx="426575" cy="247927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진행중</a:t>
            </a:r>
          </a:p>
        </p:txBody>
      </p:sp>
      <p:sp>
        <p:nvSpPr>
          <p:cNvPr id="327" name="직사각형 326"/>
          <p:cNvSpPr/>
          <p:nvPr/>
        </p:nvSpPr>
        <p:spPr bwMode="auto">
          <a:xfrm>
            <a:off x="5431614" y="5152793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진행중이 아니고 </a:t>
            </a: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선택되지 않은 상태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8" name="직사각형 327"/>
          <p:cNvSpPr/>
          <p:nvPr/>
        </p:nvSpPr>
        <p:spPr bwMode="auto">
          <a:xfrm>
            <a:off x="5431614" y="5457786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진행중이 아니고 선택된 상태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9" name="직사각형 328"/>
          <p:cNvSpPr/>
          <p:nvPr/>
        </p:nvSpPr>
        <p:spPr bwMode="auto">
          <a:xfrm>
            <a:off x="5431614" y="5776302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진행중이고 선택되지 않은 상태</a:t>
            </a:r>
          </a:p>
        </p:txBody>
      </p:sp>
      <p:sp>
        <p:nvSpPr>
          <p:cNvPr id="330" name="직사각형 329"/>
          <p:cNvSpPr/>
          <p:nvPr/>
        </p:nvSpPr>
        <p:spPr bwMode="auto">
          <a:xfrm>
            <a:off x="5431614" y="6067772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진행중이고 선택된 상태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1" name="직사각형 330"/>
          <p:cNvSpPr/>
          <p:nvPr/>
        </p:nvSpPr>
        <p:spPr bwMode="auto">
          <a:xfrm>
            <a:off x="5431614" y="6372765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완료한 상태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선택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CASE 1~3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1037919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209412" y="2780928"/>
            <a:ext cx="3097127" cy="46959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209413" y="1585792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209411" y="5884771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54555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33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 bwMode="auto">
          <a:xfrm>
            <a:off x="209409" y="1196752"/>
            <a:ext cx="3104591" cy="22221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299628" y="1701511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1572913" y="166989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1928479" y="1724252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587660" y="211236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7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45336" y="1706754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모서리가 둥근 직사각형 142"/>
          <p:cNvSpPr/>
          <p:nvPr/>
        </p:nvSpPr>
        <p:spPr bwMode="auto">
          <a:xfrm>
            <a:off x="2606402" y="2127250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227651" y="5349126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</a:t>
            </a:r>
            <a:endParaRPr lang="en-US" altLang="ko-KR" sz="800" kern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결과를 얻을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</a:t>
            </a:r>
            <a:r>
              <a:rPr lang="ko-KR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</a:t>
            </a:r>
            <a:endParaRPr lang="en-US" altLang="ko-KR" sz="800" kern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 드립니다</a:t>
            </a:r>
            <a:r>
              <a:rPr lang="en-US" altLang="ko-KR" sz="8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1984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도넛 99"/>
          <p:cNvSpPr/>
          <p:nvPr/>
        </p:nvSpPr>
        <p:spPr bwMode="auto">
          <a:xfrm>
            <a:off x="414102" y="3781637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1" name="도넛 100"/>
          <p:cNvSpPr/>
          <p:nvPr/>
        </p:nvSpPr>
        <p:spPr bwMode="auto">
          <a:xfrm>
            <a:off x="1429558" y="3781637"/>
            <a:ext cx="662971" cy="662971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도넛 101"/>
          <p:cNvSpPr/>
          <p:nvPr/>
        </p:nvSpPr>
        <p:spPr bwMode="auto">
          <a:xfrm>
            <a:off x="2447948" y="3781639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3" name="도넛 102"/>
          <p:cNvSpPr/>
          <p:nvPr/>
        </p:nvSpPr>
        <p:spPr bwMode="auto">
          <a:xfrm>
            <a:off x="414102" y="4573725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4" name="도넛 103"/>
          <p:cNvSpPr/>
          <p:nvPr/>
        </p:nvSpPr>
        <p:spPr bwMode="auto">
          <a:xfrm>
            <a:off x="1429558" y="4573725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5" name="도넛 104"/>
          <p:cNvSpPr/>
          <p:nvPr/>
        </p:nvSpPr>
        <p:spPr bwMode="auto">
          <a:xfrm>
            <a:off x="2447948" y="4573727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421395" y="3911106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1436851" y="3911106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455245" y="3911110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421395" y="470319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436851" y="470319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2455245" y="4703195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213341" y="327937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59" name="직사각형 58"/>
          <p:cNvSpPr/>
          <p:nvPr/>
        </p:nvSpPr>
        <p:spPr bwMode="auto">
          <a:xfrm>
            <a:off x="303556" y="339509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1576841" y="336348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560978" y="3417838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전체 검사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부모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+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자녀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pic>
        <p:nvPicPr>
          <p:cNvPr id="62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049264" y="340034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 rot="5400000">
            <a:off x="2789813" y="1440271"/>
            <a:ext cx="4872066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3667697" y="2776589"/>
            <a:ext cx="3097127" cy="46959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667698" y="1585792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3667694" y="508941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512840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4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6618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모서리가 둥근 직사각형 74"/>
          <p:cNvSpPr/>
          <p:nvPr/>
        </p:nvSpPr>
        <p:spPr bwMode="auto">
          <a:xfrm>
            <a:off x="3667694" y="1196752"/>
            <a:ext cx="3104591" cy="22221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3757913" y="1701511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5031198" y="166989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5386764" y="1724252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4045945" y="211236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8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503621" y="1706754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모서리가 둥근 직사각형 80"/>
          <p:cNvSpPr/>
          <p:nvPr/>
        </p:nvSpPr>
        <p:spPr bwMode="auto">
          <a:xfrm>
            <a:off x="6064687" y="2127250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3685934" y="455377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4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0269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도넛 88"/>
          <p:cNvSpPr/>
          <p:nvPr/>
        </p:nvSpPr>
        <p:spPr bwMode="auto">
          <a:xfrm>
            <a:off x="3872385" y="3778372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92" name="도넛 91"/>
          <p:cNvSpPr/>
          <p:nvPr/>
        </p:nvSpPr>
        <p:spPr bwMode="auto">
          <a:xfrm>
            <a:off x="4887841" y="3778372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94" name="도넛 93"/>
          <p:cNvSpPr/>
          <p:nvPr/>
        </p:nvSpPr>
        <p:spPr bwMode="auto">
          <a:xfrm>
            <a:off x="5906231" y="377837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3879678" y="390783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4895134" y="390783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5913528" y="390784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3671626" y="327937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29" name="직사각형 128"/>
          <p:cNvSpPr/>
          <p:nvPr/>
        </p:nvSpPr>
        <p:spPr bwMode="auto">
          <a:xfrm>
            <a:off x="3761841" y="339509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5035126" y="336348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31" name="모서리가 둥근 직사각형 130"/>
          <p:cNvSpPr/>
          <p:nvPr/>
        </p:nvSpPr>
        <p:spPr bwMode="auto">
          <a:xfrm>
            <a:off x="5390692" y="341783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자녀만 검사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pic>
        <p:nvPicPr>
          <p:cNvPr id="133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507549" y="340034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모서리가 둥근 직사각형 85"/>
          <p:cNvSpPr/>
          <p:nvPr/>
        </p:nvSpPr>
        <p:spPr>
          <a:xfrm rot="5400000">
            <a:off x="6496109" y="1190359"/>
            <a:ext cx="4372242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7124081" y="2776589"/>
            <a:ext cx="3097127" cy="46959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7124082" y="1585792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7124078" y="4596030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969224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8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002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모서리가 둥근 직사각형 98"/>
          <p:cNvSpPr/>
          <p:nvPr/>
        </p:nvSpPr>
        <p:spPr bwMode="auto">
          <a:xfrm>
            <a:off x="7124078" y="1196752"/>
            <a:ext cx="3104591" cy="22221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 smtClean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7214297" y="1701511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487582" y="1669896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17" name="모서리가 둥근 직사각형 116"/>
          <p:cNvSpPr/>
          <p:nvPr/>
        </p:nvSpPr>
        <p:spPr bwMode="auto">
          <a:xfrm>
            <a:off x="8843148" y="1724252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김웅 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만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4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세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7502329" y="2112363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2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960005" y="1706754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모서리가 둥근 직사각형 121"/>
          <p:cNvSpPr/>
          <p:nvPr/>
        </p:nvSpPr>
        <p:spPr bwMode="auto">
          <a:xfrm>
            <a:off x="9521071" y="2127250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7142318" y="4060385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4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6653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도넛 124"/>
          <p:cNvSpPr/>
          <p:nvPr/>
        </p:nvSpPr>
        <p:spPr bwMode="auto">
          <a:xfrm>
            <a:off x="7328769" y="3284984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6" name="도넛 125"/>
          <p:cNvSpPr/>
          <p:nvPr/>
        </p:nvSpPr>
        <p:spPr bwMode="auto">
          <a:xfrm>
            <a:off x="8344225" y="3284984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7" name="도넛 126"/>
          <p:cNvSpPr/>
          <p:nvPr/>
        </p:nvSpPr>
        <p:spPr bwMode="auto">
          <a:xfrm>
            <a:off x="9362615" y="3284986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7336062" y="3414451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(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8351518" y="3414451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(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9369912" y="3414454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(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5939083" y="5539346"/>
            <a:ext cx="3910461" cy="1274030"/>
          </a:xfrm>
          <a:prstGeom prst="roundRect">
            <a:avLst>
              <a:gd name="adj" fmla="val 36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6108778" y="5937239"/>
            <a:ext cx="1352776" cy="3316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 smtClean="0">
                <a:solidFill>
                  <a:srgbClr val="000000"/>
                </a:solidFill>
              </a:rPr>
              <a:t>48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개월 이하인 경우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6108906" y="6355817"/>
            <a:ext cx="1352776" cy="3316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noProof="0" dirty="0" smtClean="0">
                <a:solidFill>
                  <a:srgbClr val="000000"/>
                </a:solidFill>
              </a:rPr>
              <a:t>49</a:t>
            </a:r>
            <a:r>
              <a:rPr lang="ko-KR" altLang="en-US" sz="1000" b="1" kern="0" noProof="0" dirty="0" smtClean="0">
                <a:solidFill>
                  <a:srgbClr val="000000"/>
                </a:solidFill>
              </a:rPr>
              <a:t>개월 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이상인 경우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7505821" y="5937239"/>
            <a:ext cx="1016360" cy="3316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kern="0" dirty="0" smtClean="0">
                <a:solidFill>
                  <a:srgbClr val="000000"/>
                </a:solidFill>
              </a:rPr>
              <a:t>부모만 검사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7505821" y="6362137"/>
            <a:ext cx="1016360" cy="3316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kern="0" dirty="0" smtClean="0">
                <a:solidFill>
                  <a:srgbClr val="000000"/>
                </a:solidFill>
              </a:rPr>
              <a:t>전체 검사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8646763" y="6357205"/>
            <a:ext cx="1016360" cy="33160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kern="0" dirty="0" smtClean="0">
                <a:solidFill>
                  <a:srgbClr val="000000"/>
                </a:solidFill>
              </a:rPr>
              <a:t>자녀만 검사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3" name="순서도: 연결자 152"/>
          <p:cNvSpPr/>
          <p:nvPr/>
        </p:nvSpPr>
        <p:spPr bwMode="auto">
          <a:xfrm>
            <a:off x="8455931" y="6388684"/>
            <a:ext cx="283885" cy="283885"/>
          </a:xfrm>
          <a:prstGeom prst="flowChartConnector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rgbClr val="000000"/>
                </a:solidFill>
              </a:rPr>
              <a:t>OR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54" name="모서리가 둥근 직사각형 153"/>
          <p:cNvSpPr/>
          <p:nvPr/>
        </p:nvSpPr>
        <p:spPr bwMode="auto">
          <a:xfrm>
            <a:off x="6117766" y="5615445"/>
            <a:ext cx="102507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bg1"/>
                </a:solidFill>
              </a:rPr>
              <a:t>검사 선택 </a:t>
            </a:r>
            <a:r>
              <a:rPr lang="en-US" altLang="ko-KR" sz="1000" b="1" kern="0" dirty="0" smtClean="0">
                <a:solidFill>
                  <a:schemeClr val="bg1"/>
                </a:solidFill>
              </a:rPr>
              <a:t>CASE</a:t>
            </a:r>
            <a:r>
              <a:rPr lang="ko-KR" altLang="en-US" sz="1000" b="1" kern="0" dirty="0" smtClean="0">
                <a:solidFill>
                  <a:schemeClr val="bg1"/>
                </a:solidFill>
              </a:rPr>
              <a:t> </a:t>
            </a:r>
            <a:endParaRPr lang="en-US" altLang="ko-KR" sz="1000" b="1" kern="0" dirty="0">
              <a:solidFill>
                <a:schemeClr val="bg1"/>
              </a:solidFill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6999620" y="686224"/>
            <a:ext cx="3354457" cy="441370"/>
          </a:xfrm>
          <a:prstGeom prst="rect">
            <a:avLst/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</a:rPr>
              <a:t>CASE 3) 48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개월 이하인 경우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,</a:t>
            </a:r>
            <a:endParaRPr lang="ko-KR" altLang="en-US" sz="1000" b="1" kern="0" dirty="0">
              <a:solidFill>
                <a:srgbClr val="000000"/>
              </a:solidFill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90600" y="686224"/>
            <a:ext cx="3354457" cy="441370"/>
          </a:xfrm>
          <a:prstGeom prst="rect">
            <a:avLst/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noProof="0" dirty="0" smtClean="0">
                <a:solidFill>
                  <a:srgbClr val="000000"/>
                </a:solidFill>
              </a:rPr>
              <a:t>CASE 1) 49</a:t>
            </a:r>
            <a:r>
              <a:rPr lang="ko-KR" altLang="en-US" sz="1000" b="1" kern="0" noProof="0" dirty="0" smtClean="0">
                <a:solidFill>
                  <a:srgbClr val="000000"/>
                </a:solidFill>
              </a:rPr>
              <a:t>개월 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이상이고 전체 검사를 선택한 경우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,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3539838" y="686224"/>
            <a:ext cx="3354457" cy="441370"/>
          </a:xfrm>
          <a:prstGeom prst="rect">
            <a:avLst/>
          </a:prstGeom>
          <a:solidFill>
            <a:srgbClr val="FFC000"/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</a:rPr>
              <a:t>CASE 2) 49</a:t>
            </a:r>
            <a:r>
              <a:rPr lang="ko-KR" altLang="en-US" sz="1000" b="1" kern="0" dirty="0">
                <a:solidFill>
                  <a:srgbClr val="000000"/>
                </a:solidFill>
              </a:rPr>
              <a:t>개월 이상이고 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‘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자녀만 검사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’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를 </a:t>
            </a:r>
            <a:r>
              <a:rPr lang="ko-KR" altLang="en-US" sz="1000" b="1" kern="0" dirty="0">
                <a:solidFill>
                  <a:srgbClr val="000000"/>
                </a:solidFill>
              </a:rPr>
              <a:t>선택한 경우</a:t>
            </a:r>
            <a:r>
              <a:rPr lang="en-US" altLang="ko-KR" sz="1000" b="1" kern="0" dirty="0">
                <a:solidFill>
                  <a:srgbClr val="000000"/>
                </a:solidFill>
              </a:rPr>
              <a:t>,</a:t>
            </a:r>
            <a:endParaRPr lang="ko-KR" altLang="en-US" sz="10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상태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CASE 1 (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검사가 필요한 경우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80012"/>
              </p:ext>
            </p:extLst>
          </p:nvPr>
        </p:nvGraphicFramePr>
        <p:xfrm>
          <a:off x="7206116" y="806846"/>
          <a:ext cx="2699884" cy="4097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52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2501732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52284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검사가 필요한 경우</a:t>
                      </a:r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자녀 선택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연령이 높은 순으로 기본 선택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082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 상태 메시지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검사가 필요한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검사 진행이 필요한 시기입니다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.”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05672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지난 결과 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 자녀의 전체 결과 리스트 화면으로 이동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진행상태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완료된 항목 체크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47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개월 미만일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부모용 검사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종만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진행 중인 검사는 다수 존재 가능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 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선택 가능한 검사도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다수가 될 수 있다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7038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시작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 검사의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번 문항으로 이동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검사 선택은 디폴트로 되어있고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완료되지 않은 다른 검사를 선택할 수 있다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98038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페이지 종료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북클럽 패드에서만 노출되며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앱을 종료시킨다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53350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7202735" y="629159"/>
            <a:ext cx="2703096" cy="176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398288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98289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 bwMode="auto">
          <a:xfrm>
            <a:off x="398285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90" name="순서도: 연결자 89"/>
          <p:cNvSpPr/>
          <p:nvPr/>
        </p:nvSpPr>
        <p:spPr bwMode="auto">
          <a:xfrm>
            <a:off x="2247882" y="214981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488504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1761789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2117355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96" name="순서도: 연결자 95"/>
          <p:cNvSpPr/>
          <p:nvPr/>
        </p:nvSpPr>
        <p:spPr bwMode="auto">
          <a:xfrm>
            <a:off x="3531889" y="175008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560512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7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12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순서도: 연결자 117"/>
          <p:cNvSpPr/>
          <p:nvPr/>
        </p:nvSpPr>
        <p:spPr bwMode="auto">
          <a:xfrm>
            <a:off x="3531889" y="577636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5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20" name="순서도: 연결자 119"/>
          <p:cNvSpPr/>
          <p:nvPr/>
        </p:nvSpPr>
        <p:spPr bwMode="auto">
          <a:xfrm>
            <a:off x="3531889" y="424630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4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 bwMode="auto">
          <a:xfrm>
            <a:off x="2795278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5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4" name="순서도: 연결자 143"/>
          <p:cNvSpPr/>
          <p:nvPr/>
        </p:nvSpPr>
        <p:spPr bwMode="auto">
          <a:xfrm>
            <a:off x="3531889" y="214981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3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416527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4356826" y="836712"/>
            <a:ext cx="1127585" cy="32842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TYPE 1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&lt; </a:t>
            </a:r>
            <a:r>
              <a:rPr lang="ko-KR" altLang="en-US" sz="900" kern="0" dirty="0">
                <a:solidFill>
                  <a:srgbClr val="000000"/>
                </a:solidFill>
              </a:rPr>
              <a:t>검사 전 </a:t>
            </a:r>
            <a:r>
              <a:rPr lang="en-US" altLang="ko-KR" sz="900" kern="0" dirty="0">
                <a:solidFill>
                  <a:srgbClr val="000000"/>
                </a:solidFill>
              </a:rPr>
              <a:t>- </a:t>
            </a:r>
            <a:r>
              <a:rPr lang="ko-KR" altLang="en-US" sz="900" kern="0" dirty="0">
                <a:solidFill>
                  <a:srgbClr val="000000"/>
                </a:solidFill>
              </a:rPr>
              <a:t>선택 안됨 </a:t>
            </a:r>
            <a:r>
              <a:rPr lang="en-US" altLang="ko-KR" sz="900" kern="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215" name="모서리가 둥근 직사각형 214"/>
          <p:cNvSpPr/>
          <p:nvPr/>
        </p:nvSpPr>
        <p:spPr bwMode="auto">
          <a:xfrm>
            <a:off x="5741413" y="2074755"/>
            <a:ext cx="1127585" cy="32842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TYPE 4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&lt; </a:t>
            </a:r>
            <a:r>
              <a:rPr lang="ko-KR" altLang="en-US" sz="900" kern="0" dirty="0">
                <a:solidFill>
                  <a:srgbClr val="000000"/>
                </a:solidFill>
              </a:rPr>
              <a:t>검사 완료 </a:t>
            </a:r>
            <a:r>
              <a:rPr lang="en-US" altLang="ko-KR" sz="900" kern="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216" name="모서리가 둥근 직사각형 215"/>
          <p:cNvSpPr/>
          <p:nvPr/>
        </p:nvSpPr>
        <p:spPr bwMode="auto">
          <a:xfrm>
            <a:off x="4356826" y="2070954"/>
            <a:ext cx="1127585" cy="32842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TYPE 3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&lt; </a:t>
            </a:r>
            <a:r>
              <a:rPr lang="ko-KR" altLang="en-US" sz="900" kern="0" dirty="0">
                <a:solidFill>
                  <a:srgbClr val="000000"/>
                </a:solidFill>
              </a:rPr>
              <a:t>진행 중 </a:t>
            </a:r>
            <a:r>
              <a:rPr lang="en-US" altLang="ko-KR" sz="900" kern="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219" name="모서리가 둥근 직사각형 218"/>
          <p:cNvSpPr/>
          <p:nvPr/>
        </p:nvSpPr>
        <p:spPr bwMode="auto">
          <a:xfrm>
            <a:off x="5741413" y="836712"/>
            <a:ext cx="1127585" cy="32842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TYPE 2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&lt; </a:t>
            </a:r>
            <a:r>
              <a:rPr lang="ko-KR" altLang="en-US" sz="900" kern="0" dirty="0">
                <a:solidFill>
                  <a:srgbClr val="000000"/>
                </a:solidFill>
              </a:rPr>
              <a:t>검사 전 </a:t>
            </a:r>
            <a:r>
              <a:rPr lang="en-US" altLang="ko-KR" sz="900" kern="0" dirty="0">
                <a:solidFill>
                  <a:srgbClr val="000000"/>
                </a:solidFill>
              </a:rPr>
              <a:t>- </a:t>
            </a:r>
            <a:r>
              <a:rPr lang="ko-KR" altLang="en-US" sz="900" kern="0" dirty="0">
                <a:solidFill>
                  <a:srgbClr val="000000"/>
                </a:solidFill>
              </a:rPr>
              <a:t>선택됨 </a:t>
            </a:r>
            <a:r>
              <a:rPr lang="en-US" altLang="ko-KR" sz="900" kern="0" dirty="0">
                <a:solidFill>
                  <a:srgbClr val="000000"/>
                </a:solidFill>
              </a:rPr>
              <a:t>&gt;</a:t>
            </a:r>
          </a:p>
        </p:txBody>
      </p:sp>
      <p:cxnSp>
        <p:nvCxnSpPr>
          <p:cNvPr id="4" name="꺾인 연결선 3"/>
          <p:cNvCxnSpPr>
            <a:stCxn id="120" idx="6"/>
            <a:endCxn id="220" idx="2"/>
          </p:cNvCxnSpPr>
          <p:nvPr/>
        </p:nvCxnSpPr>
        <p:spPr>
          <a:xfrm flipV="1">
            <a:off x="3725785" y="1955703"/>
            <a:ext cx="594300" cy="23875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순서도: 연결자 219"/>
          <p:cNvSpPr/>
          <p:nvPr/>
        </p:nvSpPr>
        <p:spPr bwMode="auto">
          <a:xfrm>
            <a:off x="4320085" y="1034165"/>
            <a:ext cx="2629028" cy="1843076"/>
          </a:xfrm>
          <a:prstGeom prst="flowChartConnector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57" name="순서도: 연결자 56"/>
          <p:cNvSpPr/>
          <p:nvPr/>
        </p:nvSpPr>
        <p:spPr bwMode="auto">
          <a:xfrm>
            <a:off x="3152801" y="78674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6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pic>
        <p:nvPicPr>
          <p:cNvPr id="5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860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도넛 99"/>
          <p:cNvSpPr/>
          <p:nvPr/>
        </p:nvSpPr>
        <p:spPr bwMode="auto">
          <a:xfrm>
            <a:off x="602978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1" name="도넛 100"/>
          <p:cNvSpPr/>
          <p:nvPr/>
        </p:nvSpPr>
        <p:spPr bwMode="auto">
          <a:xfrm>
            <a:off x="1618434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도넛 101"/>
          <p:cNvSpPr/>
          <p:nvPr/>
        </p:nvSpPr>
        <p:spPr bwMode="auto">
          <a:xfrm>
            <a:off x="2636824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3" name="도넛 102"/>
          <p:cNvSpPr/>
          <p:nvPr/>
        </p:nvSpPr>
        <p:spPr bwMode="auto">
          <a:xfrm>
            <a:off x="602978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4" name="도넛 103"/>
          <p:cNvSpPr/>
          <p:nvPr/>
        </p:nvSpPr>
        <p:spPr bwMode="auto">
          <a:xfrm>
            <a:off x="1618434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5" name="도넛 104"/>
          <p:cNvSpPr/>
          <p:nvPr/>
        </p:nvSpPr>
        <p:spPr bwMode="auto">
          <a:xfrm>
            <a:off x="2636824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610271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1625727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644121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610271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625727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2644121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5" name="도넛 114"/>
          <p:cNvSpPr/>
          <p:nvPr/>
        </p:nvSpPr>
        <p:spPr bwMode="auto">
          <a:xfrm>
            <a:off x="5973720" y="2418456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 rot="20700000">
            <a:off x="5881215" y="2621502"/>
            <a:ext cx="847981" cy="2699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2" name="도넛 121"/>
          <p:cNvSpPr/>
          <p:nvPr/>
        </p:nvSpPr>
        <p:spPr bwMode="auto">
          <a:xfrm>
            <a:off x="5973720" y="1185012"/>
            <a:ext cx="662971" cy="662971"/>
          </a:xfrm>
          <a:prstGeom prst="donut">
            <a:avLst>
              <a:gd name="adj" fmla="val 6637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3" name="도넛 122"/>
          <p:cNvSpPr/>
          <p:nvPr/>
        </p:nvSpPr>
        <p:spPr bwMode="auto">
          <a:xfrm>
            <a:off x="4589133" y="1197266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5981012" y="131448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4596425" y="132673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26" name="도넛 125"/>
          <p:cNvSpPr/>
          <p:nvPr/>
        </p:nvSpPr>
        <p:spPr bwMode="auto">
          <a:xfrm>
            <a:off x="4589133" y="2418456"/>
            <a:ext cx="662971" cy="662971"/>
          </a:xfrm>
          <a:prstGeom prst="donut">
            <a:avLst>
              <a:gd name="adj" fmla="val 6763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4596425" y="2547925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4602068" y="2899311"/>
            <a:ext cx="637101" cy="2230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중</a:t>
            </a:r>
            <a:endParaRPr lang="ko-KR" altLang="en-US" sz="11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2" name="사각형 설명선 131"/>
          <p:cNvSpPr/>
          <p:nvPr/>
        </p:nvSpPr>
        <p:spPr bwMode="auto">
          <a:xfrm>
            <a:off x="4346044" y="3459285"/>
            <a:ext cx="2191133" cy="527206"/>
          </a:xfrm>
          <a:prstGeom prst="wedgeRectCallout">
            <a:avLst>
              <a:gd name="adj1" fmla="val -21004"/>
              <a:gd name="adj2" fmla="val -100504"/>
            </a:avLst>
          </a:prstGeom>
          <a:solidFill>
            <a:srgbClr val="FFFF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* </a:t>
            </a:r>
            <a:r>
              <a:rPr lang="ko-KR" altLang="en-US" sz="1000" kern="0" dirty="0">
                <a:solidFill>
                  <a:srgbClr val="000000"/>
                </a:solidFill>
              </a:rPr>
              <a:t>진행 중인 검사의 경우</a:t>
            </a:r>
            <a:r>
              <a:rPr lang="en-US" altLang="ko-KR" sz="1000" kern="0" dirty="0">
                <a:solidFill>
                  <a:srgbClr val="000000"/>
                </a:solidFill>
              </a:rPr>
              <a:t>, 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  &lt;</a:t>
            </a:r>
            <a:r>
              <a:rPr lang="ko-KR" altLang="en-US" sz="1000" kern="0" dirty="0">
                <a:solidFill>
                  <a:srgbClr val="000000"/>
                </a:solidFill>
              </a:rPr>
              <a:t>검사 전 </a:t>
            </a:r>
            <a:r>
              <a:rPr lang="en-US" altLang="ko-KR" sz="1000" kern="0" dirty="0">
                <a:solidFill>
                  <a:srgbClr val="000000"/>
                </a:solidFill>
              </a:rPr>
              <a:t>– </a:t>
            </a:r>
            <a:r>
              <a:rPr lang="ko-KR" altLang="en-US" sz="1000" kern="0" dirty="0">
                <a:solidFill>
                  <a:srgbClr val="000000"/>
                </a:solidFill>
              </a:rPr>
              <a:t>선택됨</a:t>
            </a:r>
            <a:r>
              <a:rPr lang="en-US" altLang="ko-KR" sz="1000" kern="0" dirty="0">
                <a:solidFill>
                  <a:srgbClr val="000000"/>
                </a:solidFill>
              </a:rPr>
              <a:t>&gt; </a:t>
            </a:r>
            <a:r>
              <a:rPr lang="ko-KR" altLang="en-US" sz="1000" kern="0" dirty="0">
                <a:solidFill>
                  <a:srgbClr val="000000"/>
                </a:solidFill>
              </a:rPr>
              <a:t>상태 위에 </a:t>
            </a:r>
            <a:endParaRPr lang="en-US" altLang="ko-KR" sz="1000" kern="0" dirty="0">
              <a:solidFill>
                <a:srgbClr val="000000"/>
              </a:solidFill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  “</a:t>
            </a:r>
            <a:r>
              <a:rPr lang="ko-KR" altLang="en-US" sz="1000" kern="0" dirty="0">
                <a:solidFill>
                  <a:srgbClr val="000000"/>
                </a:solidFill>
              </a:rPr>
              <a:t>진행 중</a:t>
            </a:r>
            <a:r>
              <a:rPr lang="en-US" altLang="ko-KR" sz="1000" kern="0" dirty="0">
                <a:solidFill>
                  <a:srgbClr val="000000"/>
                </a:solidFill>
              </a:rPr>
              <a:t>“ </a:t>
            </a:r>
            <a:r>
              <a:rPr lang="ko-KR" altLang="en-US" sz="1000" kern="0" dirty="0">
                <a:solidFill>
                  <a:srgbClr val="000000"/>
                </a:solidFill>
              </a:rPr>
              <a:t>상태표시</a:t>
            </a:r>
            <a:r>
              <a:rPr lang="en-US" altLang="ko-KR" sz="1000" kern="0" dirty="0">
                <a:solidFill>
                  <a:srgbClr val="000000"/>
                </a:solidFill>
              </a:rPr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398285" y="3136255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59" name="직사각형 58"/>
          <p:cNvSpPr/>
          <p:nvPr/>
        </p:nvSpPr>
        <p:spPr bwMode="auto">
          <a:xfrm>
            <a:off x="488500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1761785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745922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전체 검사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부모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+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자녀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pic>
        <p:nvPicPr>
          <p:cNvPr id="62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08" y="3257217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0" y="83990"/>
            <a:ext cx="7972252" cy="458141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상태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CASE 2 (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진행중인 검사가 있는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경우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) 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모서리가 둥근 직사각형 145"/>
          <p:cNvSpPr/>
          <p:nvPr/>
        </p:nvSpPr>
        <p:spPr bwMode="auto">
          <a:xfrm>
            <a:off x="416527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pic>
        <p:nvPicPr>
          <p:cNvPr id="5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860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도넛 99"/>
          <p:cNvSpPr/>
          <p:nvPr/>
        </p:nvSpPr>
        <p:spPr bwMode="auto">
          <a:xfrm>
            <a:off x="602978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1" name="도넛 100"/>
          <p:cNvSpPr/>
          <p:nvPr/>
        </p:nvSpPr>
        <p:spPr bwMode="auto">
          <a:xfrm>
            <a:off x="1618434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도넛 101"/>
          <p:cNvSpPr/>
          <p:nvPr/>
        </p:nvSpPr>
        <p:spPr bwMode="auto">
          <a:xfrm>
            <a:off x="2636824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3" name="도넛 102"/>
          <p:cNvSpPr/>
          <p:nvPr/>
        </p:nvSpPr>
        <p:spPr bwMode="auto">
          <a:xfrm>
            <a:off x="602978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4" name="도넛 103"/>
          <p:cNvSpPr/>
          <p:nvPr/>
        </p:nvSpPr>
        <p:spPr bwMode="auto">
          <a:xfrm>
            <a:off x="1618434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5" name="도넛 104"/>
          <p:cNvSpPr/>
          <p:nvPr/>
        </p:nvSpPr>
        <p:spPr bwMode="auto">
          <a:xfrm>
            <a:off x="2636824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610271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1625727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644121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610271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625727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2644121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3" name="모서리가 둥근 직사각형 112"/>
          <p:cNvSpPr/>
          <p:nvPr/>
        </p:nvSpPr>
        <p:spPr bwMode="auto">
          <a:xfrm rot="20700000">
            <a:off x="554591" y="3799275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14211"/>
              </p:ext>
            </p:extLst>
          </p:nvPr>
        </p:nvGraphicFramePr>
        <p:xfrm>
          <a:off x="7764776" y="797804"/>
          <a:ext cx="2141226" cy="20334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진행중인 검사가 있는 경우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 상태 메시지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진행중인 검사가 있는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“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진행 중인 검사가 있습니다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.”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50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kern="0" dirty="0" smtClean="0">
                          <a:solidFill>
                            <a:srgbClr val="FF0000"/>
                          </a:solidFill>
                        </a:rPr>
                        <a:t>검사 선택 영역은 수정 불가</a:t>
                      </a:r>
                      <a:r>
                        <a:rPr lang="en-US" altLang="ko-KR" sz="900" b="1" kern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87715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진행중인 검사가 있는 경우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TYPE2 &lt;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전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 됨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상태는 설정하지 않는다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진행 중인 검사는 다수 존재 가능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072133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1627387" y="4126306"/>
            <a:ext cx="637101" cy="2230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중</a:t>
            </a:r>
            <a:endParaRPr lang="ko-KR" altLang="en-US" sz="11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 bwMode="auto">
          <a:xfrm>
            <a:off x="1641384" y="4918313"/>
            <a:ext cx="637101" cy="2230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중</a:t>
            </a:r>
            <a:endParaRPr lang="ko-KR" altLang="en-US" sz="11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5" name="순서도: 연결자 134"/>
          <p:cNvSpPr/>
          <p:nvPr/>
        </p:nvSpPr>
        <p:spPr bwMode="auto">
          <a:xfrm>
            <a:off x="3531889" y="429309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</a:rPr>
              <a:t>3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36" name="순서도: 연결자 135"/>
          <p:cNvSpPr/>
          <p:nvPr/>
        </p:nvSpPr>
        <p:spPr bwMode="auto">
          <a:xfrm>
            <a:off x="593636" y="215618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398288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398289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98285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88504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761789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2117355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60512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진행 중인 검사가 있습니다</a:t>
            </a:r>
          </a:p>
        </p:txBody>
      </p:sp>
      <p:pic>
        <p:nvPicPr>
          <p:cNvPr id="63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12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 bwMode="auto">
          <a:xfrm>
            <a:off x="2795278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6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398285" y="3136255"/>
            <a:ext cx="3097127" cy="4376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70" name="직사각형 69"/>
          <p:cNvSpPr/>
          <p:nvPr/>
        </p:nvSpPr>
        <p:spPr bwMode="auto">
          <a:xfrm>
            <a:off x="488500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1761785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1745922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검사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5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08" y="3257217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순서도: 연결자 75"/>
          <p:cNvSpPr/>
          <p:nvPr/>
        </p:nvSpPr>
        <p:spPr bwMode="auto">
          <a:xfrm>
            <a:off x="3531889" y="324434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0" y="83990"/>
            <a:ext cx="7972252" cy="458141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상태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CASE 3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검사를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완료한 자녀를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선택한 경우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) 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7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모서리가 둥근 직사각형 145"/>
          <p:cNvSpPr/>
          <p:nvPr/>
        </p:nvSpPr>
        <p:spPr bwMode="auto">
          <a:xfrm>
            <a:off x="416527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pic>
        <p:nvPicPr>
          <p:cNvPr id="5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860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도넛 99"/>
          <p:cNvSpPr/>
          <p:nvPr/>
        </p:nvSpPr>
        <p:spPr bwMode="auto">
          <a:xfrm>
            <a:off x="602978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1" name="도넛 100"/>
          <p:cNvSpPr/>
          <p:nvPr/>
        </p:nvSpPr>
        <p:spPr bwMode="auto">
          <a:xfrm>
            <a:off x="1618434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도넛 101"/>
          <p:cNvSpPr/>
          <p:nvPr/>
        </p:nvSpPr>
        <p:spPr bwMode="auto">
          <a:xfrm>
            <a:off x="2636824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3" name="도넛 102"/>
          <p:cNvSpPr/>
          <p:nvPr/>
        </p:nvSpPr>
        <p:spPr bwMode="auto">
          <a:xfrm>
            <a:off x="602978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4" name="도넛 103"/>
          <p:cNvSpPr/>
          <p:nvPr/>
        </p:nvSpPr>
        <p:spPr bwMode="auto">
          <a:xfrm>
            <a:off x="1618434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5" name="도넛 104"/>
          <p:cNvSpPr/>
          <p:nvPr/>
        </p:nvSpPr>
        <p:spPr bwMode="auto">
          <a:xfrm>
            <a:off x="2636824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610271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1625727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644121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610271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625727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2644121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3" name="모서리가 둥근 직사각형 112"/>
          <p:cNvSpPr/>
          <p:nvPr/>
        </p:nvSpPr>
        <p:spPr bwMode="auto">
          <a:xfrm rot="20700000">
            <a:off x="554591" y="3799275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순서도: 연결자 62"/>
          <p:cNvSpPr/>
          <p:nvPr/>
        </p:nvSpPr>
        <p:spPr bwMode="auto">
          <a:xfrm>
            <a:off x="3531889" y="582739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</a:rPr>
              <a:t>3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7249"/>
              </p:ext>
            </p:extLst>
          </p:nvPr>
        </p:nvGraphicFramePr>
        <p:xfrm>
          <a:off x="7764776" y="797804"/>
          <a:ext cx="2141226" cy="1771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진행중인 검사가 있는 경우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 상태 메시지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검사를 완료한 자녀를 선택한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검사 권장 시기는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2019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일 입니다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.”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1920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kern="0" dirty="0" smtClean="0">
                          <a:solidFill>
                            <a:srgbClr val="FF0000"/>
                          </a:solidFill>
                        </a:rPr>
                        <a:t>검사 선택 영역은 수정 불가</a:t>
                      </a:r>
                      <a:r>
                        <a:rPr lang="en-US" altLang="ko-KR" sz="900" b="1" kern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97613"/>
                  </a:ext>
                </a:extLst>
              </a:tr>
              <a:tr h="4001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검사를 완료한 자녀인 경우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시작 버튼을 비활성화 한다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072133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 rot="20700000">
            <a:off x="1565874" y="3815149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 rot="20700000">
            <a:off x="2607471" y="3811347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 bwMode="auto">
          <a:xfrm rot="20700000">
            <a:off x="571213" y="4582246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 rot="20700000">
            <a:off x="1582496" y="4598120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2" name="모서리가 둥근 직사각형 121"/>
          <p:cNvSpPr/>
          <p:nvPr/>
        </p:nvSpPr>
        <p:spPr bwMode="auto">
          <a:xfrm rot="20700000">
            <a:off x="2624094" y="4594318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순서도: 연결자 41"/>
          <p:cNvSpPr/>
          <p:nvPr/>
        </p:nvSpPr>
        <p:spPr bwMode="auto">
          <a:xfrm>
            <a:off x="128464" y="215618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398288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398289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398285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488504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1761789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2117355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1141863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/>
            <a:r>
              <a:rPr lang="ko-KR" altLang="en-US" sz="900" dirty="0">
                <a:solidFill>
                  <a:schemeClr val="tx1"/>
                </a:solidFill>
              </a:rPr>
              <a:t>다음 검사 권장 시기는 </a:t>
            </a:r>
            <a:r>
              <a:rPr lang="en-US" altLang="ko-KR" sz="900" dirty="0">
                <a:solidFill>
                  <a:schemeClr val="tx1"/>
                </a:solidFill>
              </a:rPr>
              <a:t>2019</a:t>
            </a:r>
            <a:r>
              <a:rPr lang="ko-KR" altLang="en-US" sz="900" dirty="0">
                <a:solidFill>
                  <a:schemeClr val="tx1"/>
                </a:solidFill>
              </a:rPr>
              <a:t>년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월 </a:t>
            </a:r>
            <a:r>
              <a:rPr lang="en-US" altLang="ko-KR" sz="900" dirty="0">
                <a:solidFill>
                  <a:schemeClr val="tx1"/>
                </a:solidFill>
              </a:rPr>
              <a:t>10</a:t>
            </a:r>
            <a:r>
              <a:rPr lang="ko-KR" altLang="en-US" sz="900" dirty="0">
                <a:solidFill>
                  <a:schemeClr val="tx1"/>
                </a:solidFill>
              </a:rPr>
              <a:t>일 입니다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en-US" altLang="ko-KR" sz="9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12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 bwMode="auto">
          <a:xfrm>
            <a:off x="2795278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6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398285" y="3136255"/>
            <a:ext cx="3097127" cy="4376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59" name="직사각형 58"/>
          <p:cNvSpPr/>
          <p:nvPr/>
        </p:nvSpPr>
        <p:spPr bwMode="auto">
          <a:xfrm>
            <a:off x="488500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1761785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745922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검사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2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08" y="3257217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순서도: 연결자 67"/>
          <p:cNvSpPr/>
          <p:nvPr/>
        </p:nvSpPr>
        <p:spPr bwMode="auto">
          <a:xfrm>
            <a:off x="3531889" y="324434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0" y="115520"/>
            <a:ext cx="8322544" cy="458141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상태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CASE 4 (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부모용 능력검사보다 자녀용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itchFamily="18" charset="0"/>
              </a:rPr>
              <a:t>능력검사를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 먼저 선택하여 진행하려는 경우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349013"/>
              </p:ext>
            </p:extLst>
          </p:nvPr>
        </p:nvGraphicFramePr>
        <p:xfrm>
          <a:off x="7764776" y="797805"/>
          <a:ext cx="2141226" cy="891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88961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부모용 능력검사보다 자녀용 </a:t>
                      </a:r>
                      <a:r>
                        <a:rPr lang="ko-KR" altLang="en-US" sz="900" b="0" baseline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능력검사를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먼저 선택하여 진행하려는 경우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안내 팝업 출력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능력 검사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을 선택할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7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모서리가 둥근 직사각형 60"/>
          <p:cNvSpPr/>
          <p:nvPr/>
        </p:nvSpPr>
        <p:spPr bwMode="auto">
          <a:xfrm>
            <a:off x="416527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860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도넛 69"/>
          <p:cNvSpPr/>
          <p:nvPr/>
        </p:nvSpPr>
        <p:spPr bwMode="auto">
          <a:xfrm>
            <a:off x="602978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1" name="도넛 70"/>
          <p:cNvSpPr/>
          <p:nvPr/>
        </p:nvSpPr>
        <p:spPr bwMode="auto">
          <a:xfrm>
            <a:off x="1618434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4" name="도넛 73"/>
          <p:cNvSpPr/>
          <p:nvPr/>
        </p:nvSpPr>
        <p:spPr bwMode="auto">
          <a:xfrm>
            <a:off x="2636824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5" name="도넛 74"/>
          <p:cNvSpPr/>
          <p:nvPr/>
        </p:nvSpPr>
        <p:spPr bwMode="auto">
          <a:xfrm>
            <a:off x="602978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6" name="도넛 75"/>
          <p:cNvSpPr/>
          <p:nvPr/>
        </p:nvSpPr>
        <p:spPr bwMode="auto">
          <a:xfrm>
            <a:off x="1618434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7" name="도넛 76"/>
          <p:cNvSpPr/>
          <p:nvPr/>
        </p:nvSpPr>
        <p:spPr bwMode="auto">
          <a:xfrm>
            <a:off x="2636824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610271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1625727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2644121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610271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1625727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644121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3026870" y="1818758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4274199" y="5742296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4119343" y="73541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98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121" y="78965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모서리가 둥근 직사각형 124"/>
          <p:cNvSpPr/>
          <p:nvPr/>
        </p:nvSpPr>
        <p:spPr bwMode="auto">
          <a:xfrm>
            <a:off x="4292440" y="5206651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6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6773" y="79279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도넛 126"/>
          <p:cNvSpPr/>
          <p:nvPr/>
        </p:nvSpPr>
        <p:spPr bwMode="auto">
          <a:xfrm>
            <a:off x="4478891" y="3639162"/>
            <a:ext cx="662971" cy="662971"/>
          </a:xfrm>
          <a:prstGeom prst="donut">
            <a:avLst>
              <a:gd name="adj" fmla="val 747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8" name="도넛 127"/>
          <p:cNvSpPr/>
          <p:nvPr/>
        </p:nvSpPr>
        <p:spPr bwMode="auto">
          <a:xfrm>
            <a:off x="5494347" y="3639162"/>
            <a:ext cx="662971" cy="662971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9" name="도넛 128"/>
          <p:cNvSpPr/>
          <p:nvPr/>
        </p:nvSpPr>
        <p:spPr bwMode="auto">
          <a:xfrm>
            <a:off x="6512736" y="3639163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0" name="도넛 129"/>
          <p:cNvSpPr/>
          <p:nvPr/>
        </p:nvSpPr>
        <p:spPr bwMode="auto">
          <a:xfrm>
            <a:off x="4478891" y="4431250"/>
            <a:ext cx="662971" cy="662971"/>
          </a:xfrm>
          <a:prstGeom prst="donut">
            <a:avLst>
              <a:gd name="adj" fmla="val 640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1" name="도넛 130"/>
          <p:cNvSpPr/>
          <p:nvPr/>
        </p:nvSpPr>
        <p:spPr bwMode="auto">
          <a:xfrm>
            <a:off x="5494347" y="4431250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2" name="도넛 131"/>
          <p:cNvSpPr/>
          <p:nvPr/>
        </p:nvSpPr>
        <p:spPr bwMode="auto">
          <a:xfrm>
            <a:off x="6512736" y="4431251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4486184" y="3768631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5501640" y="3768631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6520033" y="3768634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4486184" y="456071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5501640" y="456071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6520033" y="456071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cxnSp>
        <p:nvCxnSpPr>
          <p:cNvPr id="145" name="꺾인 연결선 144"/>
          <p:cNvCxnSpPr>
            <a:stCxn id="75" idx="6"/>
          </p:cNvCxnSpPr>
          <p:nvPr/>
        </p:nvCxnSpPr>
        <p:spPr>
          <a:xfrm flipV="1">
            <a:off x="1265949" y="3527178"/>
            <a:ext cx="2863232" cy="1226520"/>
          </a:xfrm>
          <a:prstGeom prst="bentConnector3">
            <a:avLst>
              <a:gd name="adj1" fmla="val 919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 bwMode="auto">
          <a:xfrm>
            <a:off x="398288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398289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398285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488504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1761789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2117355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560512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3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12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모서리가 둥근 직사각형 94"/>
          <p:cNvSpPr/>
          <p:nvPr/>
        </p:nvSpPr>
        <p:spPr bwMode="auto">
          <a:xfrm>
            <a:off x="2795278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6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98285" y="3136255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00" name="직사각형 99"/>
          <p:cNvSpPr/>
          <p:nvPr/>
        </p:nvSpPr>
        <p:spPr bwMode="auto">
          <a:xfrm>
            <a:off x="488500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 bwMode="auto">
          <a:xfrm>
            <a:off x="1761785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1745922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전체 검사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부모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+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자녀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pic>
        <p:nvPicPr>
          <p:cNvPr id="103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08" y="3257217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직사각형 104"/>
          <p:cNvSpPr/>
          <p:nvPr/>
        </p:nvSpPr>
        <p:spPr bwMode="auto">
          <a:xfrm>
            <a:off x="4274632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4274628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4364847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08" name="모서리가 둥근 직사각형 107"/>
          <p:cNvSpPr/>
          <p:nvPr/>
        </p:nvSpPr>
        <p:spPr bwMode="auto">
          <a:xfrm>
            <a:off x="5638132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5993698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 bwMode="auto">
          <a:xfrm>
            <a:off x="4436855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11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110555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모서리가 둥근 직사각형 111"/>
          <p:cNvSpPr/>
          <p:nvPr/>
        </p:nvSpPr>
        <p:spPr bwMode="auto">
          <a:xfrm>
            <a:off x="6671621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6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4274628" y="3136255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15" name="직사각형 114"/>
          <p:cNvSpPr/>
          <p:nvPr/>
        </p:nvSpPr>
        <p:spPr bwMode="auto">
          <a:xfrm>
            <a:off x="4364843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>
            <a:off x="5638128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5622265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전체 검사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부모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+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자녀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pic>
        <p:nvPicPr>
          <p:cNvPr id="12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110551" y="3257217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모서리가 둥근 직사각형 186"/>
          <p:cNvSpPr/>
          <p:nvPr/>
        </p:nvSpPr>
        <p:spPr bwMode="auto">
          <a:xfrm>
            <a:off x="4274631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88" name="모서리가 둥근 직사각형 187"/>
          <p:cNvSpPr/>
          <p:nvPr/>
        </p:nvSpPr>
        <p:spPr bwMode="auto">
          <a:xfrm>
            <a:off x="4129182" y="726212"/>
            <a:ext cx="3413651" cy="5601928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</a:endParaRPr>
          </a:p>
        </p:txBody>
      </p:sp>
      <p:sp>
        <p:nvSpPr>
          <p:cNvPr id="189" name="모서리가 둥근 직사각형 188"/>
          <p:cNvSpPr/>
          <p:nvPr/>
        </p:nvSpPr>
        <p:spPr bwMode="auto">
          <a:xfrm>
            <a:off x="4344178" y="2426227"/>
            <a:ext cx="2983659" cy="1049129"/>
          </a:xfrm>
          <a:prstGeom prst="roundRect">
            <a:avLst>
              <a:gd name="adj" fmla="val 2330"/>
            </a:avLst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0" name="순서도: 연결자 189"/>
          <p:cNvSpPr/>
          <p:nvPr/>
        </p:nvSpPr>
        <p:spPr bwMode="auto">
          <a:xfrm>
            <a:off x="4255048" y="234888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91" name="모서리가 둥근 직사각형 190"/>
          <p:cNvSpPr/>
          <p:nvPr/>
        </p:nvSpPr>
        <p:spPr bwMode="auto">
          <a:xfrm>
            <a:off x="4477874" y="2564905"/>
            <a:ext cx="475126" cy="22312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안내</a:t>
            </a:r>
            <a:endParaRPr lang="en-US" altLang="ko-KR" sz="1000" b="1" kern="0" dirty="0">
              <a:solidFill>
                <a:schemeClr val="tx1"/>
              </a:solidFill>
            </a:endParaRPr>
          </a:p>
        </p:txBody>
      </p:sp>
      <p:pic>
        <p:nvPicPr>
          <p:cNvPr id="192" name="Picture 6" descr="img_social_170103.png (632Ã96)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499" t="-8183" b="60932"/>
          <a:stretch/>
        </p:blipFill>
        <p:spPr bwMode="auto">
          <a:xfrm>
            <a:off x="7064696" y="2537904"/>
            <a:ext cx="169942" cy="2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모서리가 둥근 직사각형 192"/>
          <p:cNvSpPr/>
          <p:nvPr/>
        </p:nvSpPr>
        <p:spPr bwMode="auto">
          <a:xfrm>
            <a:off x="4442712" y="2987302"/>
            <a:ext cx="2804061" cy="43480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</a:rPr>
              <a:t>능력 검사의 경우</a:t>
            </a:r>
            <a:r>
              <a:rPr lang="en-US" altLang="ko-KR" sz="1000" kern="0" dirty="0">
                <a:solidFill>
                  <a:schemeClr val="tx1"/>
                </a:solidFill>
              </a:rPr>
              <a:t>,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</a:rPr>
              <a:t>부모용 검사를 먼저 진행하실 것을 권장 드립니다</a:t>
            </a:r>
            <a:r>
              <a:rPr lang="en-US" altLang="ko-KR" sz="1000" kern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630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0" y="115520"/>
            <a:ext cx="8322544" cy="458141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상태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CASE 5 (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진행 중인 검사가 검사 시작일 기준으로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14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일이 경과된 경우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)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772781"/>
              </p:ext>
            </p:extLst>
          </p:nvPr>
        </p:nvGraphicFramePr>
        <p:xfrm>
          <a:off x="7764776" y="797805"/>
          <a:ext cx="2141226" cy="11662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88961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진행 중인 검사가 검사 시작일 기준으로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14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일이 경과된 경우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안내 팝업 출력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*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자녀선택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직후에 노출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디폴트 선택된 자녀의 경우에는 화면 로딩 직후 노출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 rot="5400000">
            <a:off x="3026869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4274199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119343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2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121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모서리가 둥근 직사각형 123"/>
          <p:cNvSpPr/>
          <p:nvPr/>
        </p:nvSpPr>
        <p:spPr bwMode="auto">
          <a:xfrm>
            <a:off x="4292439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6772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도넛 139"/>
          <p:cNvSpPr/>
          <p:nvPr/>
        </p:nvSpPr>
        <p:spPr bwMode="auto">
          <a:xfrm>
            <a:off x="4478890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1" name="도넛 140"/>
          <p:cNvSpPr/>
          <p:nvPr/>
        </p:nvSpPr>
        <p:spPr bwMode="auto">
          <a:xfrm>
            <a:off x="5494346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2" name="도넛 141"/>
          <p:cNvSpPr/>
          <p:nvPr/>
        </p:nvSpPr>
        <p:spPr bwMode="auto">
          <a:xfrm>
            <a:off x="6512736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3" name="도넛 142"/>
          <p:cNvSpPr/>
          <p:nvPr/>
        </p:nvSpPr>
        <p:spPr bwMode="auto">
          <a:xfrm>
            <a:off x="4478890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4" name="도넛 143"/>
          <p:cNvSpPr/>
          <p:nvPr/>
        </p:nvSpPr>
        <p:spPr bwMode="auto">
          <a:xfrm>
            <a:off x="5494346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6" name="도넛 145"/>
          <p:cNvSpPr/>
          <p:nvPr/>
        </p:nvSpPr>
        <p:spPr bwMode="auto">
          <a:xfrm>
            <a:off x="6512736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4486183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5501639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6520033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4486183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5501639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6520033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53" name="모서리가 둥근 직사각형 152"/>
          <p:cNvSpPr/>
          <p:nvPr/>
        </p:nvSpPr>
        <p:spPr bwMode="auto">
          <a:xfrm>
            <a:off x="4274200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4274201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55" name="모서리가 둥근 직사각형 154"/>
          <p:cNvSpPr/>
          <p:nvPr/>
        </p:nvSpPr>
        <p:spPr bwMode="auto">
          <a:xfrm>
            <a:off x="4274197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4364416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157" name="모서리가 둥근 직사각형 156"/>
          <p:cNvSpPr/>
          <p:nvPr/>
        </p:nvSpPr>
        <p:spPr bwMode="auto">
          <a:xfrm>
            <a:off x="5637701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58" name="모서리가 둥근 직사각형 157"/>
          <p:cNvSpPr/>
          <p:nvPr/>
        </p:nvSpPr>
        <p:spPr bwMode="auto">
          <a:xfrm>
            <a:off x="5993267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159" name="모서리가 둥근 직사각형 158"/>
          <p:cNvSpPr/>
          <p:nvPr/>
        </p:nvSpPr>
        <p:spPr bwMode="auto">
          <a:xfrm>
            <a:off x="4436424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진행이 필요한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60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110124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모서리가 둥근 직사각형 160"/>
          <p:cNvSpPr/>
          <p:nvPr/>
        </p:nvSpPr>
        <p:spPr bwMode="auto">
          <a:xfrm>
            <a:off x="6671190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6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4274197" y="3136255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63" name="직사각형 162"/>
          <p:cNvSpPr/>
          <p:nvPr/>
        </p:nvSpPr>
        <p:spPr bwMode="auto">
          <a:xfrm>
            <a:off x="4364412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 bwMode="auto">
          <a:xfrm>
            <a:off x="5637697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165" name="모서리가 둥근 직사각형 164"/>
          <p:cNvSpPr/>
          <p:nvPr/>
        </p:nvSpPr>
        <p:spPr bwMode="auto">
          <a:xfrm>
            <a:off x="5621834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chemeClr val="tx1"/>
                </a:solidFill>
              </a:rPr>
              <a:t>전체 검사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(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부모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+</a:t>
            </a:r>
            <a:r>
              <a:rPr lang="ko-KR" altLang="en-US" sz="1000" b="1" kern="0" dirty="0" smtClean="0">
                <a:solidFill>
                  <a:schemeClr val="tx1"/>
                </a:solidFill>
              </a:rPr>
              <a:t>자녀</a:t>
            </a:r>
            <a:r>
              <a:rPr lang="en-US" altLang="ko-KR" sz="1000" b="1" kern="0" dirty="0" smtClean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pic>
        <p:nvPicPr>
          <p:cNvPr id="166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110120" y="3257217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모서리가 둥근 직사각형 173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6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모서리가 둥근 직사각형 176"/>
          <p:cNvSpPr/>
          <p:nvPr/>
        </p:nvSpPr>
        <p:spPr bwMode="auto">
          <a:xfrm>
            <a:off x="416527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8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860" y="783757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도넛 178"/>
          <p:cNvSpPr/>
          <p:nvPr/>
        </p:nvSpPr>
        <p:spPr bwMode="auto">
          <a:xfrm>
            <a:off x="602978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0" name="도넛 179"/>
          <p:cNvSpPr/>
          <p:nvPr/>
        </p:nvSpPr>
        <p:spPr bwMode="auto">
          <a:xfrm>
            <a:off x="1618434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1" name="도넛 180"/>
          <p:cNvSpPr/>
          <p:nvPr/>
        </p:nvSpPr>
        <p:spPr bwMode="auto">
          <a:xfrm>
            <a:off x="2636824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2" name="도넛 181"/>
          <p:cNvSpPr/>
          <p:nvPr/>
        </p:nvSpPr>
        <p:spPr bwMode="auto">
          <a:xfrm>
            <a:off x="602978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3" name="도넛 182"/>
          <p:cNvSpPr/>
          <p:nvPr/>
        </p:nvSpPr>
        <p:spPr bwMode="auto">
          <a:xfrm>
            <a:off x="1618434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4" name="도넛 183"/>
          <p:cNvSpPr/>
          <p:nvPr/>
        </p:nvSpPr>
        <p:spPr bwMode="auto">
          <a:xfrm>
            <a:off x="2636824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610271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 bwMode="auto">
          <a:xfrm>
            <a:off x="1625727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2644121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610271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1625727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2644121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98" name="모서리가 둥근 직사각형 197"/>
          <p:cNvSpPr/>
          <p:nvPr/>
        </p:nvSpPr>
        <p:spPr bwMode="auto">
          <a:xfrm rot="20700000">
            <a:off x="554591" y="3799275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9" name="모서리가 둥근 직사각형 198"/>
          <p:cNvSpPr/>
          <p:nvPr/>
        </p:nvSpPr>
        <p:spPr bwMode="auto">
          <a:xfrm>
            <a:off x="1627387" y="4126306"/>
            <a:ext cx="637101" cy="2230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중</a:t>
            </a:r>
            <a:endParaRPr lang="ko-KR" altLang="en-US" sz="11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0" name="모서리가 둥근 직사각형 199"/>
          <p:cNvSpPr/>
          <p:nvPr/>
        </p:nvSpPr>
        <p:spPr bwMode="auto">
          <a:xfrm>
            <a:off x="1641384" y="4918313"/>
            <a:ext cx="637101" cy="2230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 중</a:t>
            </a:r>
            <a:endParaRPr lang="ko-KR" altLang="en-US" sz="11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 bwMode="auto">
          <a:xfrm>
            <a:off x="398288" y="2708920"/>
            <a:ext cx="3097127" cy="3880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98289" y="1628798"/>
            <a:ext cx="3097127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03" name="모서리가 둥근 직사각형 202"/>
          <p:cNvSpPr/>
          <p:nvPr/>
        </p:nvSpPr>
        <p:spPr bwMode="auto">
          <a:xfrm>
            <a:off x="398285" y="1196752"/>
            <a:ext cx="3104591" cy="38859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rgbClr val="000000"/>
                </a:solidFill>
              </a:rPr>
              <a:t>OOO </a:t>
            </a:r>
            <a:r>
              <a:rPr lang="ko-KR" altLang="en-US" sz="1200" kern="0" dirty="0">
                <a:solidFill>
                  <a:srgbClr val="000000"/>
                </a:solidFill>
              </a:rPr>
              <a:t>회원님</a:t>
            </a:r>
            <a:r>
              <a:rPr lang="en-US" altLang="ko-KR" sz="1200" kern="0" dirty="0" smtClean="0">
                <a:solidFill>
                  <a:srgbClr val="000000"/>
                </a:solidFill>
              </a:rPr>
              <a:t>,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488504" y="1744517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자녀선택</a:t>
            </a:r>
          </a:p>
        </p:txBody>
      </p:sp>
      <p:sp>
        <p:nvSpPr>
          <p:cNvPr id="205" name="모서리가 둥근 직사각형 204"/>
          <p:cNvSpPr/>
          <p:nvPr/>
        </p:nvSpPr>
        <p:spPr bwMode="auto">
          <a:xfrm>
            <a:off x="1761789" y="1712902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206" name="모서리가 둥근 직사각형 205"/>
          <p:cNvSpPr/>
          <p:nvPr/>
        </p:nvSpPr>
        <p:spPr bwMode="auto">
          <a:xfrm>
            <a:off x="2117355" y="1767258"/>
            <a:ext cx="904926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김웅진 </a:t>
            </a:r>
            <a:r>
              <a:rPr lang="en-US" altLang="ko-KR" sz="1000" b="1" kern="0" dirty="0">
                <a:solidFill>
                  <a:schemeClr val="tx1"/>
                </a:solidFill>
              </a:rPr>
              <a:t>(3</a:t>
            </a:r>
            <a:r>
              <a:rPr lang="ko-KR" altLang="en-US" sz="1000" b="1" kern="0" dirty="0">
                <a:solidFill>
                  <a:schemeClr val="tx1"/>
                </a:solidFill>
              </a:rPr>
              <a:t>학년</a:t>
            </a:r>
            <a:r>
              <a:rPr lang="en-US" altLang="ko-KR" sz="1000" b="1" kern="0" dirty="0">
                <a:solidFill>
                  <a:schemeClr val="tx1"/>
                </a:solidFill>
              </a:rPr>
              <a:t>)</a:t>
            </a:r>
            <a:endParaRPr lang="ko-KR" altLang="en-US" sz="1000" b="1" kern="0" dirty="0">
              <a:solidFill>
                <a:schemeClr val="tx1"/>
              </a:solidFill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560512" y="2147061"/>
            <a:ext cx="1650897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진행 중인 검사가 있습니다</a:t>
            </a:r>
          </a:p>
        </p:txBody>
      </p:sp>
      <p:pic>
        <p:nvPicPr>
          <p:cNvPr id="208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12" y="174976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모서리가 둥근 직사각형 208"/>
          <p:cNvSpPr/>
          <p:nvPr/>
        </p:nvSpPr>
        <p:spPr bwMode="auto">
          <a:xfrm>
            <a:off x="2795278" y="2147061"/>
            <a:ext cx="700141" cy="19941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u="sng" kern="0" dirty="0">
                <a:solidFill>
                  <a:schemeClr val="accent5">
                    <a:lumMod val="50000"/>
                  </a:schemeClr>
                </a:solidFill>
                <a:hlinkClick r:id="rId6" action="ppaction://hlinksldjump"/>
              </a:rPr>
              <a:t>지난결과보기</a:t>
            </a:r>
            <a:endParaRPr lang="en-US" altLang="ko-KR" sz="900" u="sng" kern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0" name="직사각형 209"/>
          <p:cNvSpPr/>
          <p:nvPr/>
        </p:nvSpPr>
        <p:spPr bwMode="auto">
          <a:xfrm>
            <a:off x="398285" y="3136255"/>
            <a:ext cx="3097127" cy="4376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11" name="직사각형 210"/>
          <p:cNvSpPr/>
          <p:nvPr/>
        </p:nvSpPr>
        <p:spPr bwMode="auto">
          <a:xfrm>
            <a:off x="488500" y="3251974"/>
            <a:ext cx="648072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검사선택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2" name="모서리가 둥근 직사각형 211"/>
          <p:cNvSpPr/>
          <p:nvPr/>
        </p:nvSpPr>
        <p:spPr bwMode="auto">
          <a:xfrm>
            <a:off x="1761785" y="3220359"/>
            <a:ext cx="1751668" cy="286459"/>
          </a:xfrm>
          <a:prstGeom prst="roundRect">
            <a:avLst>
              <a:gd name="adj" fmla="val 8485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/>
          </a:p>
        </p:txBody>
      </p:sp>
      <p:sp>
        <p:nvSpPr>
          <p:cNvPr id="213" name="모서리가 둥근 직사각형 212"/>
          <p:cNvSpPr/>
          <p:nvPr/>
        </p:nvSpPr>
        <p:spPr bwMode="auto">
          <a:xfrm>
            <a:off x="1745922" y="3274715"/>
            <a:ext cx="1324903" cy="17774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검사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자녀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4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234208" y="3257217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모서리가 둥근 직사각형 214"/>
          <p:cNvSpPr/>
          <p:nvPr/>
        </p:nvSpPr>
        <p:spPr bwMode="auto">
          <a:xfrm>
            <a:off x="250003" y="726378"/>
            <a:ext cx="3413651" cy="5601928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</a:endParaRPr>
          </a:p>
        </p:txBody>
      </p:sp>
      <p:sp>
        <p:nvSpPr>
          <p:cNvPr id="216" name="모서리가 둥근 직사각형 215"/>
          <p:cNvSpPr/>
          <p:nvPr/>
        </p:nvSpPr>
        <p:spPr bwMode="auto">
          <a:xfrm>
            <a:off x="464999" y="2426393"/>
            <a:ext cx="2983659" cy="1049129"/>
          </a:xfrm>
          <a:prstGeom prst="roundRect">
            <a:avLst>
              <a:gd name="adj" fmla="val 2330"/>
            </a:avLst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17" name="순서도: 연결자 216"/>
          <p:cNvSpPr/>
          <p:nvPr/>
        </p:nvSpPr>
        <p:spPr bwMode="auto">
          <a:xfrm>
            <a:off x="375869" y="234904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18" name="모서리가 둥근 직사각형 217"/>
          <p:cNvSpPr/>
          <p:nvPr/>
        </p:nvSpPr>
        <p:spPr bwMode="auto">
          <a:xfrm>
            <a:off x="598695" y="2565071"/>
            <a:ext cx="475126" cy="22312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tx1"/>
                </a:solidFill>
              </a:rPr>
              <a:t>안내</a:t>
            </a:r>
            <a:endParaRPr lang="en-US" altLang="ko-KR" sz="1000" b="1" kern="0" dirty="0">
              <a:solidFill>
                <a:schemeClr val="tx1"/>
              </a:solidFill>
            </a:endParaRPr>
          </a:p>
        </p:txBody>
      </p:sp>
      <p:pic>
        <p:nvPicPr>
          <p:cNvPr id="219" name="Picture 6" descr="img_social_170103.png (632Ã96)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499" t="-8183" b="60932"/>
          <a:stretch/>
        </p:blipFill>
        <p:spPr bwMode="auto">
          <a:xfrm>
            <a:off x="3185517" y="2538070"/>
            <a:ext cx="169942" cy="2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모서리가 둥근 직사각형 219"/>
          <p:cNvSpPr/>
          <p:nvPr/>
        </p:nvSpPr>
        <p:spPr bwMode="auto">
          <a:xfrm>
            <a:off x="563533" y="2987468"/>
            <a:ext cx="2804061" cy="43480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/>
                </a:solidFill>
              </a:rPr>
              <a:t>검사가 </a:t>
            </a:r>
            <a:r>
              <a:rPr lang="en-US" altLang="ko-KR" sz="1000" kern="0" dirty="0" smtClean="0">
                <a:solidFill>
                  <a:schemeClr val="tx1"/>
                </a:solidFill>
              </a:rPr>
              <a:t>14</a:t>
            </a:r>
            <a:r>
              <a:rPr lang="ko-KR" altLang="en-US" sz="1000" kern="0" dirty="0" smtClean="0">
                <a:solidFill>
                  <a:schemeClr val="tx1"/>
                </a:solidFill>
              </a:rPr>
              <a:t>일 동안 완료되지 않았습니다</a:t>
            </a:r>
            <a:r>
              <a:rPr lang="en-US" altLang="ko-KR" sz="1000" kern="0" dirty="0" smtClean="0">
                <a:solidFill>
                  <a:schemeClr val="tx1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tx1"/>
                </a:solidFill>
              </a:rPr>
              <a:t>처음부터 다시 시작해 주세요</a:t>
            </a:r>
            <a:r>
              <a:rPr lang="en-US" altLang="ko-KR" sz="1000" kern="0" dirty="0" smtClean="0">
                <a:solidFill>
                  <a:schemeClr val="tx1"/>
                </a:solidFill>
              </a:rPr>
              <a:t>.</a:t>
            </a:r>
            <a:endParaRPr lang="en-US" altLang="ko-KR" sz="1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5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15913" y="1424799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중에서 글자가 있는 물건을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9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230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9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30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모서리가 둥근 직사각형 2"/>
          <p:cNvSpPr/>
          <p:nvPr/>
        </p:nvSpPr>
        <p:spPr bwMode="auto">
          <a:xfrm>
            <a:off x="315915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88756"/>
              </p:ext>
            </p:extLst>
          </p:nvPr>
        </p:nvGraphicFramePr>
        <p:xfrm>
          <a:off x="7764776" y="797802"/>
          <a:ext cx="2141226" cy="5814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507790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검사가 저장되는 케이스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 algn="l">
                        <a:buAutoNum type="arabicParenR"/>
                      </a:pP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“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다음 문제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”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선택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2) “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뒤로 가기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선택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7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뒤로 가기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번 문제일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검사를 종료하시겠습니까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?” Alert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노출하고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상태 저장 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메인 페이지로 이동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번 이외의 문제일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이전 문제로 돌아가는 경우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현재 문항 번호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전체 문항 수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07706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 시 문제가 음성으로 재생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929523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문제 선택 화면 펼침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58335"/>
                  </a:ext>
                </a:extLst>
              </a:tr>
              <a:tr h="646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문제로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답안 선택이 되지 않은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버튼 비활성화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활성화된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마지막 문제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검사 있음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검사 진행하기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마지막 문제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검사 없음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완료하고 결과 보기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검사 상태 저장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458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선택한 답안은 테두리를 변경하여 구분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99536"/>
                  </a:ext>
                </a:extLst>
              </a:tr>
              <a:tr h="1297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문항 선택 화면 접힘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35873"/>
                  </a:ext>
                </a:extLst>
              </a:tr>
              <a:tr h="924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문항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문항 수는 연령 별로 다름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 (20/25/35/45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답안이 작성 되어있는 문항은 구분되도록 표시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38519"/>
                  </a:ext>
                </a:extLst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5400000">
            <a:off x="2970393" y="1809724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4" name="그림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35" y="1899229"/>
            <a:ext cx="1162050" cy="10668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686" y="1899229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535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86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1" name="모서리가 둥근 직사각형 150"/>
          <p:cNvSpPr/>
          <p:nvPr/>
        </p:nvSpPr>
        <p:spPr bwMode="auto">
          <a:xfrm>
            <a:off x="265342" y="5891183"/>
            <a:ext cx="3387074" cy="412807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260464" y="589118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 bwMode="auto">
          <a:xfrm>
            <a:off x="736245" y="5976932"/>
            <a:ext cx="2673344" cy="2618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59" name="이등변 삼각형 158"/>
          <p:cNvSpPr/>
          <p:nvPr/>
        </p:nvSpPr>
        <p:spPr bwMode="auto">
          <a:xfrm rot="5400000">
            <a:off x="2426582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6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 bwMode="auto">
          <a:xfrm>
            <a:off x="4084777" y="3429000"/>
            <a:ext cx="3387073" cy="2874992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 flipH="1">
            <a:off x="4079896" y="342900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순서도: 연결자 180"/>
          <p:cNvSpPr/>
          <p:nvPr/>
        </p:nvSpPr>
        <p:spPr bwMode="auto">
          <a:xfrm>
            <a:off x="4283340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2" name="순서도: 연결자 181"/>
          <p:cNvSpPr/>
          <p:nvPr/>
        </p:nvSpPr>
        <p:spPr bwMode="auto">
          <a:xfrm>
            <a:off x="4681604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3" name="순서도: 연결자 182"/>
          <p:cNvSpPr/>
          <p:nvPr/>
        </p:nvSpPr>
        <p:spPr bwMode="auto">
          <a:xfrm>
            <a:off x="5478132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4" name="순서도: 연결자 183"/>
          <p:cNvSpPr/>
          <p:nvPr/>
        </p:nvSpPr>
        <p:spPr bwMode="auto">
          <a:xfrm>
            <a:off x="5079868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5" name="순서도: 연결자 184"/>
          <p:cNvSpPr/>
          <p:nvPr/>
        </p:nvSpPr>
        <p:spPr bwMode="auto">
          <a:xfrm>
            <a:off x="6274660" y="3573016"/>
            <a:ext cx="258077" cy="258077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6" name="순서도: 연결자 185"/>
          <p:cNvSpPr/>
          <p:nvPr/>
        </p:nvSpPr>
        <p:spPr bwMode="auto">
          <a:xfrm>
            <a:off x="7071187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7" name="순서도: 연결자 186"/>
          <p:cNvSpPr/>
          <p:nvPr/>
        </p:nvSpPr>
        <p:spPr bwMode="auto">
          <a:xfrm>
            <a:off x="6672924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7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8" name="순서도: 연결자 187"/>
          <p:cNvSpPr/>
          <p:nvPr/>
        </p:nvSpPr>
        <p:spPr bwMode="auto">
          <a:xfrm>
            <a:off x="5876396" y="357301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7" name="모서리가 둥근 직사각형 216"/>
          <p:cNvSpPr/>
          <p:nvPr/>
        </p:nvSpPr>
        <p:spPr bwMode="auto">
          <a:xfrm>
            <a:off x="4135345" y="1424804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중에서 글자가 있는 물건을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218" name="모서리가 둥근 직사각형 217"/>
          <p:cNvSpPr/>
          <p:nvPr/>
        </p:nvSpPr>
        <p:spPr bwMode="auto">
          <a:xfrm>
            <a:off x="4135346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6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225" name="순서도: 연결자 224"/>
          <p:cNvSpPr/>
          <p:nvPr/>
        </p:nvSpPr>
        <p:spPr bwMode="auto">
          <a:xfrm>
            <a:off x="137198" y="68699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26" name="순서도: 연결자 225"/>
          <p:cNvSpPr/>
          <p:nvPr/>
        </p:nvSpPr>
        <p:spPr bwMode="auto">
          <a:xfrm>
            <a:off x="3007578" y="67746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27" name="순서도: 연결자 226"/>
          <p:cNvSpPr/>
          <p:nvPr/>
        </p:nvSpPr>
        <p:spPr bwMode="auto">
          <a:xfrm>
            <a:off x="704528" y="58772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5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30" name="순서도: 연결자 229"/>
          <p:cNvSpPr/>
          <p:nvPr/>
        </p:nvSpPr>
        <p:spPr bwMode="auto">
          <a:xfrm>
            <a:off x="3967016" y="366715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8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pic>
        <p:nvPicPr>
          <p:cNvPr id="8198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104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순서도: 연결자 231"/>
          <p:cNvSpPr/>
          <p:nvPr/>
        </p:nvSpPr>
        <p:spPr bwMode="auto">
          <a:xfrm>
            <a:off x="3090317" y="113840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3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34" name="순서도: 연결자 233"/>
          <p:cNvSpPr/>
          <p:nvPr/>
        </p:nvSpPr>
        <p:spPr bwMode="auto">
          <a:xfrm>
            <a:off x="4325024" y="177281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6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72594" y="5983999"/>
            <a:ext cx="240790" cy="240790"/>
            <a:chOff x="-949471" y="4630295"/>
            <a:chExt cx="352541" cy="352541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-949471" y="4630295"/>
              <a:ext cx="352541" cy="35254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362" name="Picture 2" descr="https://static.thenounproject.com/png/1364089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1913" y="4677853"/>
              <a:ext cx="257424" cy="25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순서도: 연결자 87"/>
          <p:cNvSpPr/>
          <p:nvPr/>
        </p:nvSpPr>
        <p:spPr bwMode="auto">
          <a:xfrm>
            <a:off x="200472" y="58772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4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32920" y="5983999"/>
            <a:ext cx="240790" cy="240790"/>
            <a:chOff x="4568020" y="6112626"/>
            <a:chExt cx="240790" cy="240790"/>
          </a:xfrm>
        </p:grpSpPr>
        <p:sp>
          <p:nvSpPr>
            <p:cNvPr id="91" name="직사각형 90"/>
            <p:cNvSpPr/>
            <p:nvPr/>
          </p:nvSpPr>
          <p:spPr bwMode="auto">
            <a:xfrm>
              <a:off x="4568020" y="6112626"/>
              <a:ext cx="240790" cy="24079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3" name="Picture 4" descr="https://static.thenounproject.com/png/2076554-200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495" y="6153101"/>
              <a:ext cx="159840" cy="15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순서도: 연결자 94"/>
          <p:cNvSpPr/>
          <p:nvPr/>
        </p:nvSpPr>
        <p:spPr bwMode="auto">
          <a:xfrm>
            <a:off x="4283340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9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96" name="순서도: 연결자 95"/>
          <p:cNvSpPr/>
          <p:nvPr/>
        </p:nvSpPr>
        <p:spPr bwMode="auto">
          <a:xfrm>
            <a:off x="4681604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10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97" name="순서도: 연결자 96"/>
          <p:cNvSpPr/>
          <p:nvPr/>
        </p:nvSpPr>
        <p:spPr bwMode="auto">
          <a:xfrm>
            <a:off x="5478132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98" name="순서도: 연결자 97"/>
          <p:cNvSpPr/>
          <p:nvPr/>
        </p:nvSpPr>
        <p:spPr bwMode="auto">
          <a:xfrm>
            <a:off x="5079868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99" name="순서도: 연결자 98"/>
          <p:cNvSpPr/>
          <p:nvPr/>
        </p:nvSpPr>
        <p:spPr bwMode="auto">
          <a:xfrm>
            <a:off x="6274660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0" name="순서도: 연결자 99"/>
          <p:cNvSpPr/>
          <p:nvPr/>
        </p:nvSpPr>
        <p:spPr bwMode="auto">
          <a:xfrm>
            <a:off x="7071187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1" name="순서도: 연결자 100"/>
          <p:cNvSpPr/>
          <p:nvPr/>
        </p:nvSpPr>
        <p:spPr bwMode="auto">
          <a:xfrm>
            <a:off x="6672924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2" name="순서도: 연결자 101"/>
          <p:cNvSpPr/>
          <p:nvPr/>
        </p:nvSpPr>
        <p:spPr bwMode="auto">
          <a:xfrm>
            <a:off x="5876396" y="3975324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3" name="순서도: 연결자 102"/>
          <p:cNvSpPr/>
          <p:nvPr/>
        </p:nvSpPr>
        <p:spPr bwMode="auto">
          <a:xfrm>
            <a:off x="4283340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17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4" name="순서도: 연결자 103"/>
          <p:cNvSpPr/>
          <p:nvPr/>
        </p:nvSpPr>
        <p:spPr bwMode="auto">
          <a:xfrm>
            <a:off x="4681604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5" name="순서도: 연결자 104"/>
          <p:cNvSpPr/>
          <p:nvPr/>
        </p:nvSpPr>
        <p:spPr bwMode="auto">
          <a:xfrm>
            <a:off x="5478132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20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7" name="순서도: 연결자 106"/>
          <p:cNvSpPr/>
          <p:nvPr/>
        </p:nvSpPr>
        <p:spPr bwMode="auto">
          <a:xfrm>
            <a:off x="5079868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19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8" name="순서도: 연결자 107"/>
          <p:cNvSpPr/>
          <p:nvPr/>
        </p:nvSpPr>
        <p:spPr bwMode="auto">
          <a:xfrm>
            <a:off x="6274660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09" name="순서도: 연결자 108"/>
          <p:cNvSpPr/>
          <p:nvPr/>
        </p:nvSpPr>
        <p:spPr bwMode="auto">
          <a:xfrm>
            <a:off x="7071187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0" name="순서도: 연결자 109"/>
          <p:cNvSpPr/>
          <p:nvPr/>
        </p:nvSpPr>
        <p:spPr bwMode="auto">
          <a:xfrm>
            <a:off x="6672924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1" name="순서도: 연결자 110"/>
          <p:cNvSpPr/>
          <p:nvPr/>
        </p:nvSpPr>
        <p:spPr bwMode="auto">
          <a:xfrm>
            <a:off x="5876396" y="4377632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2" name="순서도: 연결자 111"/>
          <p:cNvSpPr/>
          <p:nvPr/>
        </p:nvSpPr>
        <p:spPr bwMode="auto">
          <a:xfrm>
            <a:off x="4283929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3" name="순서도: 연결자 112"/>
          <p:cNvSpPr/>
          <p:nvPr/>
        </p:nvSpPr>
        <p:spPr bwMode="auto">
          <a:xfrm>
            <a:off x="4682193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4" name="순서도: 연결자 113"/>
          <p:cNvSpPr/>
          <p:nvPr/>
        </p:nvSpPr>
        <p:spPr bwMode="auto">
          <a:xfrm>
            <a:off x="5478721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5" name="순서도: 연결자 114"/>
          <p:cNvSpPr/>
          <p:nvPr/>
        </p:nvSpPr>
        <p:spPr bwMode="auto">
          <a:xfrm>
            <a:off x="5080457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27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6" name="순서도: 연결자 115"/>
          <p:cNvSpPr/>
          <p:nvPr/>
        </p:nvSpPr>
        <p:spPr bwMode="auto">
          <a:xfrm>
            <a:off x="6275249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30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7" name="순서도: 연결자 116"/>
          <p:cNvSpPr/>
          <p:nvPr/>
        </p:nvSpPr>
        <p:spPr bwMode="auto">
          <a:xfrm>
            <a:off x="7071776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8" name="순서도: 연결자 117"/>
          <p:cNvSpPr/>
          <p:nvPr/>
        </p:nvSpPr>
        <p:spPr bwMode="auto">
          <a:xfrm>
            <a:off x="6673513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19" name="순서도: 연결자 118"/>
          <p:cNvSpPr/>
          <p:nvPr/>
        </p:nvSpPr>
        <p:spPr bwMode="auto">
          <a:xfrm>
            <a:off x="5876985" y="4779140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29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0" name="순서도: 연결자 119"/>
          <p:cNvSpPr/>
          <p:nvPr/>
        </p:nvSpPr>
        <p:spPr bwMode="auto">
          <a:xfrm>
            <a:off x="4283929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1" name="순서도: 연결자 120"/>
          <p:cNvSpPr/>
          <p:nvPr/>
        </p:nvSpPr>
        <p:spPr bwMode="auto">
          <a:xfrm>
            <a:off x="4682193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2" name="순서도: 연결자 121"/>
          <p:cNvSpPr/>
          <p:nvPr/>
        </p:nvSpPr>
        <p:spPr bwMode="auto">
          <a:xfrm>
            <a:off x="5478721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3" name="순서도: 연결자 122"/>
          <p:cNvSpPr/>
          <p:nvPr/>
        </p:nvSpPr>
        <p:spPr bwMode="auto">
          <a:xfrm>
            <a:off x="5080457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4" name="순서도: 연결자 123"/>
          <p:cNvSpPr/>
          <p:nvPr/>
        </p:nvSpPr>
        <p:spPr bwMode="auto">
          <a:xfrm>
            <a:off x="6275249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5" name="순서도: 연결자 124"/>
          <p:cNvSpPr/>
          <p:nvPr/>
        </p:nvSpPr>
        <p:spPr bwMode="auto">
          <a:xfrm>
            <a:off x="7071776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40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6" name="순서도: 연결자 125"/>
          <p:cNvSpPr/>
          <p:nvPr/>
        </p:nvSpPr>
        <p:spPr bwMode="auto">
          <a:xfrm>
            <a:off x="6673513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39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7" name="순서도: 연결자 126"/>
          <p:cNvSpPr/>
          <p:nvPr/>
        </p:nvSpPr>
        <p:spPr bwMode="auto">
          <a:xfrm>
            <a:off x="5876985" y="5181448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37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8" name="순서도: 연결자 127"/>
          <p:cNvSpPr/>
          <p:nvPr/>
        </p:nvSpPr>
        <p:spPr bwMode="auto">
          <a:xfrm>
            <a:off x="4283929" y="558375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41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9" name="순서도: 연결자 128"/>
          <p:cNvSpPr/>
          <p:nvPr/>
        </p:nvSpPr>
        <p:spPr bwMode="auto">
          <a:xfrm>
            <a:off x="4682193" y="558375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42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0" name="순서도: 연결자 129"/>
          <p:cNvSpPr/>
          <p:nvPr/>
        </p:nvSpPr>
        <p:spPr bwMode="auto">
          <a:xfrm>
            <a:off x="5478721" y="558375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44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1" name="순서도: 연결자 130"/>
          <p:cNvSpPr/>
          <p:nvPr/>
        </p:nvSpPr>
        <p:spPr bwMode="auto">
          <a:xfrm>
            <a:off x="5080457" y="558375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43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5" name="순서도: 연결자 134"/>
          <p:cNvSpPr/>
          <p:nvPr/>
        </p:nvSpPr>
        <p:spPr bwMode="auto">
          <a:xfrm>
            <a:off x="5876985" y="5583756"/>
            <a:ext cx="258077" cy="258077"/>
          </a:xfrm>
          <a:prstGeom prst="flowChartConnector">
            <a:avLst/>
          </a:prstGeom>
          <a:solidFill>
            <a:schemeClr val="accent5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rgbClr val="000000"/>
                </a:solidFill>
              </a:rPr>
              <a:t>45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6" name="순서도: 연결자 135"/>
          <p:cNvSpPr/>
          <p:nvPr/>
        </p:nvSpPr>
        <p:spPr bwMode="auto">
          <a:xfrm>
            <a:off x="4054956" y="58772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7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38805"/>
              </p:ext>
            </p:extLst>
          </p:nvPr>
        </p:nvGraphicFramePr>
        <p:xfrm>
          <a:off x="7764776" y="797802"/>
          <a:ext cx="2141226" cy="1993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6">
                <a:tc gridSpan="2">
                  <a:txBody>
                    <a:bodyPr/>
                    <a:lstStyle/>
                    <a:p>
                      <a:pPr algn="l"/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8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완료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마지막 문제일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완료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로 노출 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선택하면 검사 완료 페이지로 이동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.(26~27p)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마지막 문제가 아니고 모든 문항에 답안이 체크되어 있는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 문제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로 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선택하면 다음 문제로 이동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검사 완료 버튼은 모든 문항에 답안이 작성된 경우에 노출됨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315913" y="1424799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중에서 글자가 있는 물건을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9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230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9" y="3298304"/>
            <a:ext cx="1162050" cy="10668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30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2" name="모서리가 둥근 직사각형 101"/>
          <p:cNvSpPr/>
          <p:nvPr/>
        </p:nvSpPr>
        <p:spPr bwMode="auto">
          <a:xfrm>
            <a:off x="315915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108" name="모서리가 둥근 직사각형 107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순서도: 대체 처리 109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12" name="직선 연결선 111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6" name="모서리가 둥근 직사각형 115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19" name="이등변 삼각형 118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6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121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모서리가 둥근 직사각형 121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pic>
        <p:nvPicPr>
          <p:cNvPr id="146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모서리가 둥근 직사각형 147"/>
          <p:cNvSpPr/>
          <p:nvPr/>
        </p:nvSpPr>
        <p:spPr>
          <a:xfrm rot="5400000">
            <a:off x="2970393" y="1809724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9" name="모서리가 둥근 직사각형 188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0" name="모서리가 둥근 직사각형 189"/>
          <p:cNvSpPr/>
          <p:nvPr/>
        </p:nvSpPr>
        <p:spPr bwMode="auto">
          <a:xfrm>
            <a:off x="4135345" y="1424804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다음의 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보기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&gt;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와 같은 낱자를 찾아보세요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91" name="모서리가 둥근 직사각형 190"/>
          <p:cNvSpPr/>
          <p:nvPr/>
        </p:nvSpPr>
        <p:spPr bwMode="auto">
          <a:xfrm>
            <a:off x="4135346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2" name="모서리가 둥근 직사각형 191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2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93" name="모서리가 둥근 직사각형 192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pic>
        <p:nvPicPr>
          <p:cNvPr id="196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104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그림 19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685" y="2161498"/>
            <a:ext cx="1117809" cy="905268"/>
          </a:xfrm>
          <a:prstGeom prst="rect">
            <a:avLst/>
          </a:prstGeom>
        </p:spPr>
      </p:pic>
      <p:sp>
        <p:nvSpPr>
          <p:cNvPr id="200" name="직사각형 199"/>
          <p:cNvSpPr/>
          <p:nvPr/>
        </p:nvSpPr>
        <p:spPr bwMode="auto">
          <a:xfrm>
            <a:off x="4440302" y="3327784"/>
            <a:ext cx="1162050" cy="107847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5944301" y="3327784"/>
            <a:ext cx="1162050" cy="107847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4441852" y="4540577"/>
            <a:ext cx="1162050" cy="107847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5944301" y="4551920"/>
            <a:ext cx="1162050" cy="107847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5213685" y="1915486"/>
            <a:ext cx="1110771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</a:rPr>
              <a:t>&lt;</a:t>
            </a:r>
            <a:r>
              <a:rPr lang="ko-KR" altLang="en-US" sz="1000" b="1" kern="0" dirty="0">
                <a:solidFill>
                  <a:srgbClr val="000000"/>
                </a:solidFill>
              </a:rPr>
              <a:t>보기</a:t>
            </a:r>
            <a:r>
              <a:rPr lang="en-US" altLang="ko-KR" sz="1000" b="1" kern="0" dirty="0">
                <a:solidFill>
                  <a:srgbClr val="000000"/>
                </a:solidFill>
              </a:rPr>
              <a:t>&gt;</a:t>
            </a:r>
            <a:endParaRPr lang="ko-KR" altLang="en-US" sz="1000" b="1" kern="0" dirty="0">
              <a:solidFill>
                <a:srgbClr val="000000"/>
              </a:solidFill>
            </a:endParaRPr>
          </a:p>
        </p:txBody>
      </p:sp>
      <p:sp>
        <p:nvSpPr>
          <p:cNvPr id="205" name="직사각형 204"/>
          <p:cNvSpPr/>
          <p:nvPr/>
        </p:nvSpPr>
        <p:spPr bwMode="auto">
          <a:xfrm>
            <a:off x="4844362" y="3760962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ㄱ</a:t>
            </a:r>
          </a:p>
        </p:txBody>
      </p:sp>
      <p:sp>
        <p:nvSpPr>
          <p:cNvPr id="206" name="직사각형 205"/>
          <p:cNvSpPr/>
          <p:nvPr/>
        </p:nvSpPr>
        <p:spPr bwMode="auto">
          <a:xfrm>
            <a:off x="6342492" y="3760962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ㅁ</a:t>
            </a:r>
          </a:p>
        </p:txBody>
      </p:sp>
      <p:sp>
        <p:nvSpPr>
          <p:cNvPr id="207" name="직사각형 206"/>
          <p:cNvSpPr/>
          <p:nvPr/>
        </p:nvSpPr>
        <p:spPr bwMode="auto">
          <a:xfrm>
            <a:off x="4822430" y="4968148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ㅂ</a:t>
            </a:r>
          </a:p>
        </p:txBody>
      </p:sp>
      <p:sp>
        <p:nvSpPr>
          <p:cNvPr id="208" name="직사각형 207"/>
          <p:cNvSpPr/>
          <p:nvPr/>
        </p:nvSpPr>
        <p:spPr bwMode="auto">
          <a:xfrm>
            <a:off x="6350528" y="4956806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ㅎ</a:t>
            </a:r>
          </a:p>
        </p:txBody>
      </p:sp>
      <p:sp>
        <p:nvSpPr>
          <p:cNvPr id="209" name="모서리가 둥근 직사각형 208"/>
          <p:cNvSpPr/>
          <p:nvPr/>
        </p:nvSpPr>
        <p:spPr bwMode="auto">
          <a:xfrm>
            <a:off x="4147389" y="1855601"/>
            <a:ext cx="3256964" cy="1391149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211" name="모서리가 둥근 직사각형 210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212" name="직선 연결선 211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순서도: 대체 처리 212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214" name="그룹 213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215" name="직선 연결선 214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18" name="모서리가 둥근 직사각형 217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pic>
        <p:nvPicPr>
          <p:cNvPr id="220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순서도: 연결자 58"/>
          <p:cNvSpPr/>
          <p:nvPr/>
        </p:nvSpPr>
        <p:spPr bwMode="auto">
          <a:xfrm>
            <a:off x="4139647" y="592589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8051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제목 1"/>
          <p:cNvSpPr txBox="1">
            <a:spLocks/>
          </p:cNvSpPr>
          <p:nvPr/>
        </p:nvSpPr>
        <p:spPr>
          <a:xfrm>
            <a:off x="149101" y="62851"/>
            <a:ext cx="8352000" cy="526543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vert="horz" lIns="72000" tIns="36000" rIns="72000" bIns="36000" rtlCol="0" anchor="ctr">
            <a:normAutofit/>
          </a:bodyPr>
          <a:lstStyle>
            <a:lvl1pPr marL="0" indent="0" algn="l" defTabSz="742950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sz="2400" b="1" kern="1200">
                <a:solidFill>
                  <a:schemeClr val="bg1"/>
                </a:solidFill>
                <a:effectLst/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sz="2401" dirty="0" smtClean="0"/>
              <a:t>AI</a:t>
            </a:r>
            <a:r>
              <a:rPr lang="ko-KR" altLang="en-US" sz="2401" dirty="0" smtClean="0"/>
              <a:t>독서진단 </a:t>
            </a:r>
            <a:r>
              <a:rPr lang="ko-KR" altLang="en-US" sz="2401" dirty="0"/>
              <a:t>프로세스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3193049" y="1227762"/>
            <a:ext cx="915755" cy="32049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3008786" y="771917"/>
            <a:ext cx="711299" cy="2223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latin typeface="+mn-ea"/>
              </a:rPr>
              <a:t>모든 </a:t>
            </a:r>
            <a:r>
              <a:rPr lang="ko-KR" altLang="en-US" sz="1000" b="1" kern="0" dirty="0" smtClean="0">
                <a:latin typeface="+mn-ea"/>
              </a:rPr>
              <a:t>회원</a:t>
            </a:r>
            <a:r>
              <a:rPr lang="en-US" altLang="ko-KR" sz="1000" b="1" kern="0" dirty="0" smtClean="0">
                <a:latin typeface="+mn-ea"/>
              </a:rPr>
              <a:t>(</a:t>
            </a:r>
            <a:r>
              <a:rPr lang="ko-KR" altLang="en-US" sz="1000" b="1" kern="0" dirty="0" smtClean="0">
                <a:latin typeface="+mn-ea"/>
              </a:rPr>
              <a:t>북클럽회원</a:t>
            </a:r>
            <a:r>
              <a:rPr lang="en-US" altLang="ko-KR" sz="1000" b="1" kern="0" dirty="0" smtClean="0">
                <a:latin typeface="+mn-ea"/>
              </a:rPr>
              <a:t>, </a:t>
            </a:r>
            <a:r>
              <a:rPr lang="ko-KR" altLang="en-US" sz="1000" b="1" kern="0" dirty="0" smtClean="0">
                <a:latin typeface="+mn-ea"/>
              </a:rPr>
              <a:t>가망회원</a:t>
            </a:r>
            <a:r>
              <a:rPr lang="en-US" altLang="ko-KR" sz="1000" b="1" kern="0" dirty="0" smtClean="0">
                <a:latin typeface="+mn-ea"/>
              </a:rPr>
              <a:t>)</a:t>
            </a:r>
            <a:endParaRPr lang="ko-KR" altLang="en-US" sz="1000" kern="0" dirty="0">
              <a:latin typeface="+mn-ea"/>
            </a:endParaRPr>
          </a:p>
        </p:txBody>
      </p:sp>
      <p:cxnSp>
        <p:nvCxnSpPr>
          <p:cNvPr id="57" name="직선 화살표 연결선 56"/>
          <p:cNvCxnSpPr>
            <a:endCxn id="67" idx="1"/>
          </p:cNvCxnSpPr>
          <p:nvPr/>
        </p:nvCxnSpPr>
        <p:spPr>
          <a:xfrm flipV="1">
            <a:off x="6445209" y="3223588"/>
            <a:ext cx="38407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 bwMode="auto">
          <a:xfrm>
            <a:off x="1805787" y="3029690"/>
            <a:ext cx="914965" cy="387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자녀 선택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5" name="순서도: 수행의 시작/종료 104"/>
          <p:cNvSpPr/>
          <p:nvPr/>
        </p:nvSpPr>
        <p:spPr bwMode="auto">
          <a:xfrm>
            <a:off x="7650751" y="5921347"/>
            <a:ext cx="895499" cy="32471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smtClean="0">
                <a:solidFill>
                  <a:srgbClr val="000000"/>
                </a:solidFill>
                <a:latin typeface="+mn-ea"/>
              </a:rPr>
              <a:t>샘플 결과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사각형 설명선 86"/>
          <p:cNvSpPr/>
          <p:nvPr/>
        </p:nvSpPr>
        <p:spPr bwMode="auto">
          <a:xfrm>
            <a:off x="4199525" y="1988840"/>
            <a:ext cx="3057731" cy="505332"/>
          </a:xfrm>
          <a:prstGeom prst="wedgeRectCallout">
            <a:avLst>
              <a:gd name="adj1" fmla="val 10573"/>
              <a:gd name="adj2" fmla="val 8074"/>
            </a:avLst>
          </a:prstGeom>
          <a:solidFill>
            <a:schemeClr val="bg1">
              <a:lumMod val="9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ko-KR" altLang="en-US" sz="900" b="1" kern="0" dirty="0">
                <a:solidFill>
                  <a:srgbClr val="FF0000"/>
                </a:solidFill>
                <a:latin typeface="+mn-ea"/>
              </a:rPr>
              <a:t>주민번호 앞</a:t>
            </a:r>
            <a:r>
              <a:rPr lang="en-US" altLang="ko-KR" sz="900" b="1" kern="0" dirty="0">
                <a:solidFill>
                  <a:srgbClr val="FF0000"/>
                </a:solidFill>
                <a:latin typeface="+mn-ea"/>
              </a:rPr>
              <a:t>7</a:t>
            </a:r>
            <a:r>
              <a:rPr lang="ko-KR" altLang="en-US" sz="900" b="1" kern="0" dirty="0" smtClean="0">
                <a:solidFill>
                  <a:srgbClr val="FF0000"/>
                </a:solidFill>
                <a:latin typeface="+mn-ea"/>
              </a:rPr>
              <a:t>자리</a:t>
            </a:r>
            <a:r>
              <a:rPr lang="en-US" altLang="ko-KR" sz="9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900" b="1" kern="0" dirty="0" smtClean="0">
                <a:solidFill>
                  <a:srgbClr val="FF0000"/>
                </a:solidFill>
                <a:latin typeface="+mn-ea"/>
              </a:rPr>
              <a:t>자녀이름</a:t>
            </a:r>
            <a:r>
              <a:rPr lang="en-US" altLang="ko-KR" sz="900" b="1" kern="0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900" b="1" kern="0" dirty="0" smtClean="0">
                <a:solidFill>
                  <a:srgbClr val="FF0000"/>
                </a:solidFill>
                <a:latin typeface="+mn-ea"/>
              </a:rPr>
              <a:t>자녀성별 입력하여 인증</a:t>
            </a:r>
            <a:endParaRPr lang="en-US" altLang="ko-KR" sz="900" b="1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순서도: 판단 14"/>
          <p:cNvSpPr/>
          <p:nvPr/>
        </p:nvSpPr>
        <p:spPr bwMode="auto">
          <a:xfrm>
            <a:off x="3599202" y="2886631"/>
            <a:ext cx="1217066" cy="67391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진행 중인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검사 존재여부</a:t>
            </a:r>
          </a:p>
        </p:txBody>
      </p:sp>
      <p:sp>
        <p:nvSpPr>
          <p:cNvPr id="117" name="순서도: 판단 116"/>
          <p:cNvSpPr/>
          <p:nvPr/>
        </p:nvSpPr>
        <p:spPr bwMode="auto">
          <a:xfrm>
            <a:off x="5228143" y="2886631"/>
            <a:ext cx="1217066" cy="67391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주일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경과 여부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5098688" y="3789040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N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 flipV="1">
            <a:off x="3737645" y="2113409"/>
            <a:ext cx="520030" cy="260239"/>
          </a:xfrm>
          <a:prstGeom prst="line">
            <a:avLst/>
          </a:prstGeom>
          <a:ln w="127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/>
          <p:cNvSpPr/>
          <p:nvPr/>
        </p:nvSpPr>
        <p:spPr bwMode="auto">
          <a:xfrm>
            <a:off x="3367039" y="1988840"/>
            <a:ext cx="567772" cy="5161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rgbClr val="000000"/>
                </a:solidFill>
                <a:latin typeface="+mn-ea"/>
              </a:rPr>
              <a:t>인증 </a:t>
            </a: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&amp;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 smtClean="0">
                <a:solidFill>
                  <a:srgbClr val="000000"/>
                </a:solidFill>
                <a:latin typeface="+mn-ea"/>
              </a:rPr>
              <a:t>약관확인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48" name="직선 화살표 연결선 147"/>
          <p:cNvCxnSpPr>
            <a:stCxn id="15" idx="3"/>
            <a:endCxn id="117" idx="1"/>
          </p:cNvCxnSpPr>
          <p:nvPr/>
        </p:nvCxnSpPr>
        <p:spPr>
          <a:xfrm>
            <a:off x="4816268" y="3223587"/>
            <a:ext cx="411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 bwMode="auto">
          <a:xfrm>
            <a:off x="4843209" y="1193251"/>
            <a:ext cx="1181135" cy="387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검사지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URL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발송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749615" y="4386244"/>
            <a:ext cx="914965" cy="387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결과 리스트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505815" y="1227762"/>
            <a:ext cx="915755" cy="32049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286896" y="771915"/>
            <a:ext cx="935874" cy="2189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latin typeface="+mn-ea"/>
              </a:rPr>
              <a:t>북클럽 회원</a:t>
            </a:r>
            <a:endParaRPr lang="ko-KR" altLang="en-US" sz="1000" kern="0" dirty="0"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76889" y="1832918"/>
            <a:ext cx="973607" cy="320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맘스클럽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471171" y="2326371"/>
            <a:ext cx="2252503" cy="2726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AI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독서진단 서비스 진입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508901" y="1173864"/>
            <a:ext cx="914965" cy="426573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One-to-one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/ i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큐레이터</a:t>
            </a:r>
          </a:p>
        </p:txBody>
      </p:sp>
      <p:cxnSp>
        <p:nvCxnSpPr>
          <p:cNvPr id="60" name="직선 화살표 연결선 59"/>
          <p:cNvCxnSpPr>
            <a:stCxn id="49" idx="2"/>
            <a:endCxn id="51" idx="0"/>
          </p:cNvCxnSpPr>
          <p:nvPr/>
        </p:nvCxnSpPr>
        <p:spPr>
          <a:xfrm>
            <a:off x="963693" y="1548254"/>
            <a:ext cx="0" cy="284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1" idx="2"/>
          </p:cNvCxnSpPr>
          <p:nvPr/>
        </p:nvCxnSpPr>
        <p:spPr>
          <a:xfrm flipH="1">
            <a:off x="961789" y="2153410"/>
            <a:ext cx="1904" cy="17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06" idx="0"/>
          </p:cNvCxnSpPr>
          <p:nvPr/>
        </p:nvCxnSpPr>
        <p:spPr>
          <a:xfrm flipH="1">
            <a:off x="963696" y="2598973"/>
            <a:ext cx="6154" cy="462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59" idx="1"/>
            <a:endCxn id="37" idx="3"/>
          </p:cNvCxnSpPr>
          <p:nvPr/>
        </p:nvCxnSpPr>
        <p:spPr>
          <a:xfrm flipH="1">
            <a:off x="4108804" y="1387148"/>
            <a:ext cx="734405" cy="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53" idx="1"/>
            <a:endCxn id="159" idx="3"/>
          </p:cNvCxnSpPr>
          <p:nvPr/>
        </p:nvCxnSpPr>
        <p:spPr>
          <a:xfrm flipH="1">
            <a:off x="6024340" y="1387146"/>
            <a:ext cx="4845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 bwMode="auto">
          <a:xfrm>
            <a:off x="286758" y="994968"/>
            <a:ext cx="2563031" cy="675595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3008784" y="994968"/>
            <a:ext cx="1284279" cy="777848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6324239" y="994968"/>
            <a:ext cx="1284279" cy="777848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324241" y="770192"/>
            <a:ext cx="711299" cy="2223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72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latin typeface="+mn-ea"/>
              </a:rPr>
              <a:t>교사</a:t>
            </a:r>
            <a:endParaRPr lang="ko-KR" altLang="en-US" sz="1000" kern="0" dirty="0">
              <a:latin typeface="+mn-ea"/>
            </a:endParaRPr>
          </a:p>
        </p:txBody>
      </p:sp>
      <p:sp>
        <p:nvSpPr>
          <p:cNvPr id="106" name="순서도: 수행의 시작/종료 105"/>
          <p:cNvSpPr/>
          <p:nvPr/>
        </p:nvSpPr>
        <p:spPr bwMode="auto">
          <a:xfrm>
            <a:off x="471171" y="3061232"/>
            <a:ext cx="985049" cy="32471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메인</a:t>
            </a:r>
          </a:p>
        </p:txBody>
      </p:sp>
      <p:cxnSp>
        <p:nvCxnSpPr>
          <p:cNvPr id="108" name="직선 화살표 연결선 107"/>
          <p:cNvCxnSpPr>
            <a:endCxn id="133" idx="0"/>
          </p:cNvCxnSpPr>
          <p:nvPr/>
        </p:nvCxnSpPr>
        <p:spPr>
          <a:xfrm>
            <a:off x="3650924" y="1628800"/>
            <a:ext cx="1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133" idx="4"/>
            <a:endCxn id="106" idx="0"/>
          </p:cNvCxnSpPr>
          <p:nvPr/>
        </p:nvCxnSpPr>
        <p:spPr>
          <a:xfrm rot="5400000">
            <a:off x="2029193" y="1439500"/>
            <a:ext cx="556236" cy="2687229"/>
          </a:xfrm>
          <a:prstGeom prst="bentConnector3">
            <a:avLst>
              <a:gd name="adj1" fmla="val 46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 bwMode="auto">
          <a:xfrm>
            <a:off x="7871507" y="764704"/>
            <a:ext cx="1752330" cy="387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>
                <a:solidFill>
                  <a:srgbClr val="000000"/>
                </a:solidFill>
                <a:latin typeface="+mn-ea"/>
              </a:rPr>
              <a:t>회원별 검사결과 인쇄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7871507" y="1319514"/>
            <a:ext cx="1752330" cy="387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회원별 검사 이력 조회</a:t>
            </a:r>
          </a:p>
        </p:txBody>
      </p:sp>
      <p:cxnSp>
        <p:nvCxnSpPr>
          <p:cNvPr id="59" name="직선 화살표 연결선 58"/>
          <p:cNvCxnSpPr>
            <a:stCxn id="53" idx="3"/>
            <a:endCxn id="54" idx="1"/>
          </p:cNvCxnSpPr>
          <p:nvPr/>
        </p:nvCxnSpPr>
        <p:spPr>
          <a:xfrm flipV="1">
            <a:off x="7423866" y="958601"/>
            <a:ext cx="447641" cy="481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3" idx="3"/>
            <a:endCxn id="55" idx="1"/>
          </p:cNvCxnSpPr>
          <p:nvPr/>
        </p:nvCxnSpPr>
        <p:spPr>
          <a:xfrm>
            <a:off x="7423866" y="1440154"/>
            <a:ext cx="447641" cy="73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 bwMode="auto">
          <a:xfrm>
            <a:off x="1750067" y="1828417"/>
            <a:ext cx="973607" cy="320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라운지앱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1778993" y="1222082"/>
            <a:ext cx="915755" cy="32049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모바일폰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65" name="직선 화살표 연결선 64"/>
          <p:cNvCxnSpPr>
            <a:stCxn id="64" idx="2"/>
            <a:endCxn id="56" idx="0"/>
          </p:cNvCxnSpPr>
          <p:nvPr/>
        </p:nvCxnSpPr>
        <p:spPr>
          <a:xfrm>
            <a:off x="2236871" y="1542574"/>
            <a:ext cx="0" cy="28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56" idx="2"/>
          </p:cNvCxnSpPr>
          <p:nvPr/>
        </p:nvCxnSpPr>
        <p:spPr>
          <a:xfrm>
            <a:off x="2236871" y="2148909"/>
            <a:ext cx="0" cy="177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 bwMode="auto">
          <a:xfrm>
            <a:off x="4951310" y="3051511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Y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6829288" y="3029690"/>
            <a:ext cx="1085745" cy="387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안내 메시지 출력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8298039" y="3029690"/>
            <a:ext cx="914965" cy="387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검사 초기화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69" name="직선 화살표 연결선 68"/>
          <p:cNvCxnSpPr>
            <a:stCxn id="67" idx="3"/>
            <a:endCxn id="68" idx="1"/>
          </p:cNvCxnSpPr>
          <p:nvPr/>
        </p:nvCxnSpPr>
        <p:spPr>
          <a:xfrm>
            <a:off x="7915033" y="3223588"/>
            <a:ext cx="383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68" idx="3"/>
            <a:endCxn id="15" idx="0"/>
          </p:cNvCxnSpPr>
          <p:nvPr/>
        </p:nvCxnSpPr>
        <p:spPr>
          <a:xfrm flipH="1" flipV="1">
            <a:off x="4207735" y="2886631"/>
            <a:ext cx="5005269" cy="336957"/>
          </a:xfrm>
          <a:prstGeom prst="bentConnector4">
            <a:avLst>
              <a:gd name="adj1" fmla="val -4567"/>
              <a:gd name="adj2" fmla="val 1678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 bwMode="auto">
          <a:xfrm>
            <a:off x="6533812" y="3063694"/>
            <a:ext cx="16258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Y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5379194" y="3819843"/>
            <a:ext cx="914965" cy="3204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검사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선택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5660191" y="3611183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N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5379194" y="4345525"/>
            <a:ext cx="914965" cy="469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검사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시작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검사 이어하기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92" name="직선 화살표 연결선 91"/>
          <p:cNvCxnSpPr>
            <a:endCxn id="91" idx="0"/>
          </p:cNvCxnSpPr>
          <p:nvPr/>
        </p:nvCxnSpPr>
        <p:spPr>
          <a:xfrm>
            <a:off x="5836677" y="4077072"/>
            <a:ext cx="0" cy="26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 bwMode="auto">
          <a:xfrm>
            <a:off x="6497478" y="4267867"/>
            <a:ext cx="831786" cy="62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중간저장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문항 이동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 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메인 이동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2" name="순서도: 판단 111"/>
          <p:cNvSpPr/>
          <p:nvPr/>
        </p:nvSpPr>
        <p:spPr bwMode="auto">
          <a:xfrm>
            <a:off x="7545288" y="4273818"/>
            <a:ext cx="1106424" cy="612647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전체 검사</a:t>
            </a:r>
            <a:endParaRPr lang="en-US" altLang="ko-KR" sz="900" kern="0" dirty="0" smtClean="0">
              <a:solidFill>
                <a:srgbClr val="000000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완료 여부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16" name="꺾인 연결선 115"/>
          <p:cNvCxnSpPr>
            <a:stCxn id="112" idx="3"/>
            <a:endCxn id="78" idx="3"/>
          </p:cNvCxnSpPr>
          <p:nvPr/>
        </p:nvCxnSpPr>
        <p:spPr>
          <a:xfrm flipH="1" flipV="1">
            <a:off x="6294159" y="3980089"/>
            <a:ext cx="2357553" cy="600053"/>
          </a:xfrm>
          <a:prstGeom prst="bentConnector3">
            <a:avLst>
              <a:gd name="adj1" fmla="val -197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 bwMode="auto">
          <a:xfrm>
            <a:off x="8727535" y="4389550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N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7935447" y="4904288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Y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28" name="직선 화살표 연결선 127"/>
          <p:cNvCxnSpPr>
            <a:stCxn id="112" idx="2"/>
            <a:endCxn id="166" idx="0"/>
          </p:cNvCxnSpPr>
          <p:nvPr/>
        </p:nvCxnSpPr>
        <p:spPr>
          <a:xfrm>
            <a:off x="8098500" y="4886465"/>
            <a:ext cx="0" cy="23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91" idx="3"/>
            <a:endCxn id="109" idx="1"/>
          </p:cNvCxnSpPr>
          <p:nvPr/>
        </p:nvCxnSpPr>
        <p:spPr>
          <a:xfrm>
            <a:off x="6294159" y="4580141"/>
            <a:ext cx="203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09" idx="3"/>
            <a:endCxn id="112" idx="1"/>
          </p:cNvCxnSpPr>
          <p:nvPr/>
        </p:nvCxnSpPr>
        <p:spPr>
          <a:xfrm>
            <a:off x="7329264" y="4580141"/>
            <a:ext cx="216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117" idx="2"/>
            <a:endCxn id="78" idx="0"/>
          </p:cNvCxnSpPr>
          <p:nvPr/>
        </p:nvCxnSpPr>
        <p:spPr>
          <a:xfrm>
            <a:off x="5836676" y="3560543"/>
            <a:ext cx="1" cy="25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5" idx="2"/>
            <a:endCxn id="78" idx="1"/>
          </p:cNvCxnSpPr>
          <p:nvPr/>
        </p:nvCxnSpPr>
        <p:spPr>
          <a:xfrm rot="16200000" flipH="1">
            <a:off x="4583691" y="3184586"/>
            <a:ext cx="419546" cy="11714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06" idx="3"/>
            <a:endCxn id="103" idx="1"/>
          </p:cNvCxnSpPr>
          <p:nvPr/>
        </p:nvCxnSpPr>
        <p:spPr>
          <a:xfrm>
            <a:off x="1456220" y="3223587"/>
            <a:ext cx="349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03" idx="3"/>
            <a:endCxn id="15" idx="1"/>
          </p:cNvCxnSpPr>
          <p:nvPr/>
        </p:nvCxnSpPr>
        <p:spPr>
          <a:xfrm flipV="1">
            <a:off x="2720752" y="3223587"/>
            <a:ext cx="8784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>
            <a:stCxn id="103" idx="3"/>
            <a:endCxn id="170" idx="1"/>
          </p:cNvCxnSpPr>
          <p:nvPr/>
        </p:nvCxnSpPr>
        <p:spPr>
          <a:xfrm>
            <a:off x="2720752" y="3223588"/>
            <a:ext cx="1028863" cy="13565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순서도: 수행의 시작/종료 162"/>
          <p:cNvSpPr/>
          <p:nvPr/>
        </p:nvSpPr>
        <p:spPr bwMode="auto">
          <a:xfrm>
            <a:off x="8868537" y="5241551"/>
            <a:ext cx="895499" cy="32471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결과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조회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6" name="순서도: 판단 165"/>
          <p:cNvSpPr/>
          <p:nvPr/>
        </p:nvSpPr>
        <p:spPr bwMode="auto">
          <a:xfrm>
            <a:off x="7545288" y="5125430"/>
            <a:ext cx="1106424" cy="55695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가망회원 여부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7935447" y="5713320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Y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82" name="직선 화살표 연결선 181"/>
          <p:cNvCxnSpPr>
            <a:stCxn id="166" idx="2"/>
            <a:endCxn id="105" idx="0"/>
          </p:cNvCxnSpPr>
          <p:nvPr/>
        </p:nvCxnSpPr>
        <p:spPr>
          <a:xfrm>
            <a:off x="8098500" y="5682382"/>
            <a:ext cx="1" cy="23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 bwMode="auto">
          <a:xfrm>
            <a:off x="8686222" y="5096867"/>
            <a:ext cx="147805" cy="17050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N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92" name="직선 화살표 연결선 191"/>
          <p:cNvCxnSpPr>
            <a:stCxn id="166" idx="3"/>
            <a:endCxn id="163" idx="1"/>
          </p:cNvCxnSpPr>
          <p:nvPr/>
        </p:nvCxnSpPr>
        <p:spPr>
          <a:xfrm>
            <a:off x="8651712" y="5403906"/>
            <a:ext cx="216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꺾인 연결선 195"/>
          <p:cNvCxnSpPr>
            <a:stCxn id="170" idx="3"/>
            <a:endCxn id="166" idx="1"/>
          </p:cNvCxnSpPr>
          <p:nvPr/>
        </p:nvCxnSpPr>
        <p:spPr>
          <a:xfrm>
            <a:off x="4664580" y="4580142"/>
            <a:ext cx="2880708" cy="823764"/>
          </a:xfrm>
          <a:prstGeom prst="bentConnector3">
            <a:avLst>
              <a:gd name="adj1" fmla="val 12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7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28" name="모서리가 둥근 직사각형 2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83677" y="3142619"/>
            <a:ext cx="1162050" cy="107847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087679" y="3142619"/>
            <a:ext cx="1162050" cy="107847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585227" y="4355412"/>
            <a:ext cx="1162050" cy="107847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087679" y="4366754"/>
            <a:ext cx="1162050" cy="107847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987739" y="3575796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추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2485869" y="3575793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자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965806" y="4782983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마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2493904" y="4771640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997" y="2604868"/>
            <a:ext cx="873781" cy="104696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479" y="2604868"/>
            <a:ext cx="873781" cy="104696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997" y="4120288"/>
            <a:ext cx="873781" cy="104696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479" y="4121032"/>
            <a:ext cx="873781" cy="104696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sp>
        <p:nvSpPr>
          <p:cNvPr id="71" name="직사각형 70"/>
          <p:cNvSpPr/>
          <p:nvPr/>
        </p:nvSpPr>
        <p:spPr bwMode="auto">
          <a:xfrm>
            <a:off x="4634993" y="3727251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먹다</a:t>
            </a:r>
          </a:p>
        </p:txBody>
      </p:sp>
      <p:sp>
        <p:nvSpPr>
          <p:cNvPr id="72" name="직사각형 71"/>
          <p:cNvSpPr/>
          <p:nvPr/>
        </p:nvSpPr>
        <p:spPr bwMode="auto">
          <a:xfrm>
            <a:off x="6005474" y="3727251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달리다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4634993" y="5238486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주다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6005474" y="5238486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앉다</a:t>
            </a:r>
          </a:p>
        </p:txBody>
      </p:sp>
      <p:pic>
        <p:nvPicPr>
          <p:cNvPr id="78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7293" y="3694513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75" y="3694513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7293" y="5205750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75" y="5205750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 bwMode="auto">
          <a:xfrm>
            <a:off x="4122264" y="1685084"/>
            <a:ext cx="3256964" cy="740325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27882" y="1712655"/>
            <a:ext cx="3256964" cy="1186243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576172" y="2537264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낱말 듣기</a:t>
            </a:r>
          </a:p>
        </p:txBody>
      </p:sp>
      <p:pic>
        <p:nvPicPr>
          <p:cNvPr id="66" name="Picture 4" descr="https://static.thenounproject.com/png/796272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528" y="1889192"/>
            <a:ext cx="606992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직사각형 67"/>
          <p:cNvSpPr/>
          <p:nvPr/>
        </p:nvSpPr>
        <p:spPr bwMode="auto">
          <a:xfrm>
            <a:off x="5191845" y="1741619"/>
            <a:ext cx="1110771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</a:rPr>
              <a:t>&lt;</a:t>
            </a:r>
            <a:r>
              <a:rPr lang="ko-KR" altLang="en-US" sz="1000" b="1" kern="0" dirty="0">
                <a:solidFill>
                  <a:srgbClr val="000000"/>
                </a:solidFill>
              </a:rPr>
              <a:t>보기</a:t>
            </a:r>
            <a:r>
              <a:rPr lang="en-US" altLang="ko-KR" sz="1000" b="1" kern="0" dirty="0">
                <a:solidFill>
                  <a:srgbClr val="000000"/>
                </a:solidFill>
              </a:rPr>
              <a:t>&gt;</a:t>
            </a:r>
            <a:endParaRPr lang="ko-KR" altLang="en-US" sz="1000" b="1" kern="0" dirty="0">
              <a:solidFill>
                <a:srgbClr val="000000"/>
              </a:solidFill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5257568" y="2049243"/>
            <a:ext cx="528210" cy="27061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101" b="1" kern="0" dirty="0">
                <a:solidFill>
                  <a:srgbClr val="000000"/>
                </a:solidFill>
              </a:rPr>
              <a:t>뛰다</a:t>
            </a:r>
          </a:p>
        </p:txBody>
      </p:sp>
      <p:pic>
        <p:nvPicPr>
          <p:cNvPr id="70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0160" y="2028806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73875"/>
              </p:ext>
            </p:extLst>
          </p:nvPr>
        </p:nvGraphicFramePr>
        <p:xfrm>
          <a:off x="7764776" y="797801"/>
          <a:ext cx="2141226" cy="466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0223">
                <a:tc gridSpan="2">
                  <a:txBody>
                    <a:bodyPr/>
                    <a:lstStyle/>
                    <a:p>
                      <a:pPr algn="l"/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텍스트 형태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76" name="순서도: 연결자 75"/>
          <p:cNvSpPr/>
          <p:nvPr/>
        </p:nvSpPr>
        <p:spPr bwMode="auto">
          <a:xfrm>
            <a:off x="1374729" y="253726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93" name="모서리가 둥근 직사각형 92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94" name="직선 연결선 93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순서도: 대체 처리 94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97" name="직선 연결선 96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모서리가 둥근 직사각형 99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01" name="이등변 삼각형 100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6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103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모서리가 둥근 직사각형 105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2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113" name="모서리가 둥근 직사각형 112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14" name="직선 연결선 113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순서도: 대체 처리 114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17" name="직선 연결선 116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모서리가 둥근 직사각형 119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21" name="이등변 삼각형 120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22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모서리가 둥근 직사각형 122"/>
          <p:cNvSpPr/>
          <p:nvPr/>
        </p:nvSpPr>
        <p:spPr bwMode="auto">
          <a:xfrm>
            <a:off x="315913" y="1424796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다음을 듣고 알맞은 글자를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315915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pic>
        <p:nvPicPr>
          <p:cNvPr id="125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모서리가 둥근 직사각형 126"/>
          <p:cNvSpPr/>
          <p:nvPr/>
        </p:nvSpPr>
        <p:spPr bwMode="auto">
          <a:xfrm>
            <a:off x="4135346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pic>
        <p:nvPicPr>
          <p:cNvPr id="128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104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모서리가 둥근 직사각형 128"/>
          <p:cNvSpPr/>
          <p:nvPr/>
        </p:nvSpPr>
        <p:spPr bwMode="auto">
          <a:xfrm>
            <a:off x="4135345" y="1424804"/>
            <a:ext cx="3399912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다음의 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보기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&gt;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의 낱말과 비슷한 뜻을 가진 낱말을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35816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42" name="모서리가 둥근 직사각형 41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315915" y="1424799"/>
            <a:ext cx="3336501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다음의 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보기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&gt;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를 보고 빈칸에 가장 어울리는 것은 무엇인지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15915" y="1161753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57" name="모서리가 둥근 직사각형 56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순서도: 대체 처리 60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63" name="직선 연결선 62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모서리가 둥근 직사각형 8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85" name="이등변 삼각형 84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87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pic>
        <p:nvPicPr>
          <p:cNvPr id="89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94486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 bwMode="auto">
          <a:xfrm>
            <a:off x="582685" y="4057713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포도</a:t>
            </a:r>
          </a:p>
        </p:txBody>
      </p:sp>
      <p:sp>
        <p:nvSpPr>
          <p:cNvPr id="91" name="직사각형 90"/>
          <p:cNvSpPr/>
          <p:nvPr/>
        </p:nvSpPr>
        <p:spPr bwMode="auto">
          <a:xfrm>
            <a:off x="2207173" y="4057713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사탕</a:t>
            </a:r>
          </a:p>
        </p:txBody>
      </p:sp>
      <p:sp>
        <p:nvSpPr>
          <p:cNvPr id="92" name="직사각형 91"/>
          <p:cNvSpPr/>
          <p:nvPr/>
        </p:nvSpPr>
        <p:spPr bwMode="auto">
          <a:xfrm>
            <a:off x="582685" y="5289762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나팔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2207173" y="5289762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상어</a:t>
            </a:r>
          </a:p>
        </p:txBody>
      </p:sp>
      <p:pic>
        <p:nvPicPr>
          <p:cNvPr id="94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628" y="4024979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115" y="4024979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628" y="5257028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3805" y="5257030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7" y="3264255"/>
            <a:ext cx="1114425" cy="752475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175" y="3264255"/>
            <a:ext cx="1114425" cy="752475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687" y="4485101"/>
            <a:ext cx="1114425" cy="75247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175" y="4485101"/>
            <a:ext cx="1114425" cy="752475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sp>
        <p:nvSpPr>
          <p:cNvPr id="102" name="모서리가 둥근 직사각형 101"/>
          <p:cNvSpPr/>
          <p:nvPr/>
        </p:nvSpPr>
        <p:spPr bwMode="auto">
          <a:xfrm>
            <a:off x="334966" y="1869320"/>
            <a:ext cx="3240358" cy="1250919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74" y="1996791"/>
            <a:ext cx="714052" cy="726259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062" y="1996791"/>
            <a:ext cx="714052" cy="72625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238" y="1996794"/>
            <a:ext cx="714052" cy="726259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 bwMode="auto">
          <a:xfrm>
            <a:off x="1991152" y="1996791"/>
            <a:ext cx="701533" cy="72625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07" name="Picture 2" descr="https://static.thenounproject.com/png/1679760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6174" y="2204176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직사각형 107"/>
          <p:cNvSpPr/>
          <p:nvPr/>
        </p:nvSpPr>
        <p:spPr bwMode="auto">
          <a:xfrm>
            <a:off x="406972" y="2774671"/>
            <a:ext cx="524224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rgbClr val="000000"/>
                </a:solidFill>
              </a:rPr>
              <a:t>피아노</a:t>
            </a:r>
          </a:p>
        </p:txBody>
      </p:sp>
      <p:sp>
        <p:nvSpPr>
          <p:cNvPr id="109" name="직사각형 108"/>
          <p:cNvSpPr/>
          <p:nvPr/>
        </p:nvSpPr>
        <p:spPr bwMode="auto">
          <a:xfrm>
            <a:off x="1199061" y="2774671"/>
            <a:ext cx="52821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rgbClr val="000000"/>
                </a:solidFill>
              </a:rPr>
              <a:t>오카리나</a:t>
            </a:r>
          </a:p>
        </p:txBody>
      </p:sp>
      <p:pic>
        <p:nvPicPr>
          <p:cNvPr id="110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006" y="278066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092" y="278066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/>
          <p:cNvSpPr/>
          <p:nvPr/>
        </p:nvSpPr>
        <p:spPr bwMode="auto">
          <a:xfrm>
            <a:off x="2783242" y="2774675"/>
            <a:ext cx="526337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rgbClr val="000000"/>
                </a:solidFill>
              </a:rPr>
              <a:t>실로폰</a:t>
            </a:r>
          </a:p>
        </p:txBody>
      </p:sp>
      <p:pic>
        <p:nvPicPr>
          <p:cNvPr id="113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3269" y="278066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45771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133" name="모서리가 둥근 직사각형 132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136" name="그룹 135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137" name="모서리가 둥근 직사각형 136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순서도: 대체 처리 138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41" name="직선 연결선 140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모서리가 둥근 직사각형 14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45" name="이등변 삼각형 144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5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147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모서리가 둥근 직사각형 147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0" name="모서리가 둥근 직사각형 149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51" name="모서리가 둥근 직사각형 150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153" name="모서리가 둥근 직사각형 152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54" name="직선 연결선 153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순서도: 대체 처리 154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56" name="그룹 155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57" name="직선 연결선 156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0" name="모서리가 둥근 직사각형 159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61" name="이등변 삼각형 160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62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모서리가 둥근 직사각형 162"/>
          <p:cNvSpPr/>
          <p:nvPr/>
        </p:nvSpPr>
        <p:spPr bwMode="auto">
          <a:xfrm>
            <a:off x="315913" y="1424799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 글자 수가 네 개인 것을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64" name="모서리가 둥근 직사각형 163"/>
          <p:cNvSpPr/>
          <p:nvPr/>
        </p:nvSpPr>
        <p:spPr bwMode="auto">
          <a:xfrm>
            <a:off x="315915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pic>
        <p:nvPicPr>
          <p:cNvPr id="165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모서리가 둥근 직사각형 165"/>
          <p:cNvSpPr/>
          <p:nvPr/>
        </p:nvSpPr>
        <p:spPr bwMode="auto">
          <a:xfrm>
            <a:off x="4135346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pic>
        <p:nvPicPr>
          <p:cNvPr id="167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104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모서리가 둥근 직사각형 167"/>
          <p:cNvSpPr/>
          <p:nvPr/>
        </p:nvSpPr>
        <p:spPr bwMode="auto">
          <a:xfrm>
            <a:off x="4135345" y="1424804"/>
            <a:ext cx="3399912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 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보기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&gt;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와 다르게 짝지어진 것을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961860" y="1948446"/>
            <a:ext cx="480892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의사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2382968" y="1915712"/>
            <a:ext cx="63202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선생님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961860" y="2923583"/>
            <a:ext cx="480892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운동선수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2382968" y="2923583"/>
            <a:ext cx="632020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우주비행사</a:t>
            </a:r>
          </a:p>
        </p:txBody>
      </p:sp>
      <p:pic>
        <p:nvPicPr>
          <p:cNvPr id="174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565" y="2188703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236" y="2188703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565" y="3195527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236" y="3184695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직사각형 177"/>
          <p:cNvSpPr/>
          <p:nvPr/>
        </p:nvSpPr>
        <p:spPr bwMode="auto">
          <a:xfrm>
            <a:off x="640828" y="1816934"/>
            <a:ext cx="1122954" cy="76972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2137501" y="1816934"/>
            <a:ext cx="1122954" cy="76972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640828" y="2825048"/>
            <a:ext cx="1122954" cy="76972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2137501" y="2825048"/>
            <a:ext cx="1122954" cy="76972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5124671" y="3679385"/>
            <a:ext cx="392924" cy="1680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과일</a:t>
            </a:r>
          </a:p>
        </p:txBody>
      </p:sp>
      <p:sp>
        <p:nvSpPr>
          <p:cNvPr id="183" name="직사각형 182"/>
          <p:cNvSpPr/>
          <p:nvPr/>
        </p:nvSpPr>
        <p:spPr bwMode="auto">
          <a:xfrm>
            <a:off x="6651046" y="3679385"/>
            <a:ext cx="392924" cy="1680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동물</a:t>
            </a:r>
          </a:p>
        </p:txBody>
      </p:sp>
      <p:pic>
        <p:nvPicPr>
          <p:cNvPr id="184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4992" y="4147712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302" y="4147712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8908" y="5286970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6786" y="5286970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모서리가 둥근 직사각형 187"/>
          <p:cNvSpPr/>
          <p:nvPr/>
        </p:nvSpPr>
        <p:spPr bwMode="auto">
          <a:xfrm>
            <a:off x="4147103" y="1658101"/>
            <a:ext cx="3256964" cy="1537429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5220206" y="1714638"/>
            <a:ext cx="1110771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</a:rPr>
              <a:t>&lt;</a:t>
            </a:r>
            <a:r>
              <a:rPr lang="ko-KR" altLang="en-US" sz="1000" b="1" kern="0" dirty="0">
                <a:solidFill>
                  <a:srgbClr val="000000"/>
                </a:solidFill>
              </a:rPr>
              <a:t>보기</a:t>
            </a:r>
            <a:r>
              <a:rPr lang="en-US" altLang="ko-KR" sz="1000" b="1" kern="0" dirty="0">
                <a:solidFill>
                  <a:srgbClr val="000000"/>
                </a:solidFill>
              </a:rPr>
              <a:t>&gt;</a:t>
            </a:r>
            <a:endParaRPr lang="ko-KR" altLang="en-US" sz="1000" b="1" kern="0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 bwMode="auto">
          <a:xfrm>
            <a:off x="5915033" y="2237993"/>
            <a:ext cx="528210" cy="27061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운동</a:t>
            </a:r>
          </a:p>
        </p:txBody>
      </p:sp>
      <p:pic>
        <p:nvPicPr>
          <p:cNvPr id="191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0427" y="2832501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664" y="2011351"/>
            <a:ext cx="619125" cy="723901"/>
          </a:xfrm>
          <a:prstGeom prst="rect">
            <a:avLst/>
          </a:prstGeom>
        </p:spPr>
      </p:pic>
      <p:sp>
        <p:nvSpPr>
          <p:cNvPr id="193" name="직사각형 192"/>
          <p:cNvSpPr/>
          <p:nvPr/>
        </p:nvSpPr>
        <p:spPr bwMode="auto">
          <a:xfrm>
            <a:off x="4311579" y="3355450"/>
            <a:ext cx="1360212" cy="76651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403" y="3377862"/>
            <a:ext cx="619125" cy="72390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430" y="3376500"/>
            <a:ext cx="619125" cy="723901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988" y="4546075"/>
            <a:ext cx="619125" cy="723901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5905" y="4522502"/>
            <a:ext cx="619125" cy="723901"/>
          </a:xfrm>
          <a:prstGeom prst="rect">
            <a:avLst/>
          </a:prstGeom>
        </p:spPr>
      </p:pic>
      <p:pic>
        <p:nvPicPr>
          <p:cNvPr id="198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9512" y="2832501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직사각형 198"/>
          <p:cNvSpPr/>
          <p:nvPr/>
        </p:nvSpPr>
        <p:spPr bwMode="auto">
          <a:xfrm>
            <a:off x="4872095" y="1914368"/>
            <a:ext cx="1806986" cy="87954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5860264" y="3348191"/>
            <a:ext cx="1360212" cy="76651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4311579" y="4503454"/>
            <a:ext cx="1360212" cy="76651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5860264" y="4496195"/>
            <a:ext cx="1360212" cy="76651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03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8224" y="4147712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6534" y="4147712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140" y="5286970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0017" y="5286970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직사각형 206"/>
          <p:cNvSpPr/>
          <p:nvPr/>
        </p:nvSpPr>
        <p:spPr bwMode="auto">
          <a:xfrm>
            <a:off x="5170652" y="4804104"/>
            <a:ext cx="392924" cy="1680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자전거</a:t>
            </a:r>
          </a:p>
        </p:txBody>
      </p:sp>
      <p:sp>
        <p:nvSpPr>
          <p:cNvPr id="208" name="직사각형 207"/>
          <p:cNvSpPr/>
          <p:nvPr/>
        </p:nvSpPr>
        <p:spPr bwMode="auto">
          <a:xfrm>
            <a:off x="6641556" y="4804104"/>
            <a:ext cx="392924" cy="16803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색깔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2" name="직사각형 81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0788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84" name="모서리가 둥근 직사각형 83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93" name="직선 연결선 92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순서도: 대체 처리 93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96" name="직선 연결선 95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모서리가 둥근 직사각형 98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00" name="이등변 삼각형 99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5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102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모서리가 둥근 직사각형 102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108" name="모서리가 둥근 직사각형 107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순서도: 대체 처리 109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12" name="직선 연결선 111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모서리가 둥근 직사각형 114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16" name="이등변 삼각형 115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27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모서리가 둥근 직사각형 127"/>
          <p:cNvSpPr/>
          <p:nvPr/>
        </p:nvSpPr>
        <p:spPr bwMode="auto">
          <a:xfrm>
            <a:off x="315915" y="1433005"/>
            <a:ext cx="3313465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이야기를 읽고 바르게 설명하지 </a:t>
            </a:r>
            <a:r>
              <a:rPr lang="ko-KR" altLang="en-US" sz="900" b="1" u="sng" dirty="0">
                <a:solidFill>
                  <a:srgbClr val="002060"/>
                </a:solidFill>
                <a:latin typeface="+mn-ea"/>
              </a:rPr>
              <a:t>못한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 친구를 찾아보세요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29" name="모서리가 둥근 직사각형 128"/>
          <p:cNvSpPr/>
          <p:nvPr/>
        </p:nvSpPr>
        <p:spPr bwMode="auto">
          <a:xfrm>
            <a:off x="315915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 bwMode="auto">
          <a:xfrm>
            <a:off x="4135346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4135347" y="1433008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낱말들을 듣고 각 낱말에 모두 포함된 글자는 무엇인지 고르시오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84" name="직사각형 183"/>
          <p:cNvSpPr/>
          <p:nvPr/>
        </p:nvSpPr>
        <p:spPr bwMode="auto">
          <a:xfrm>
            <a:off x="448190" y="4200614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448190" y="5181945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6" name="직사각형 185"/>
          <p:cNvSpPr/>
          <p:nvPr/>
        </p:nvSpPr>
        <p:spPr bwMode="auto">
          <a:xfrm>
            <a:off x="448190" y="4433882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448190" y="4649445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448190" y="4865011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675954" y="4156128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서영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양이 들어간 우리는 모두 다섯 개야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0" name="직사각형 189"/>
          <p:cNvSpPr/>
          <p:nvPr/>
        </p:nvSpPr>
        <p:spPr bwMode="auto">
          <a:xfrm>
            <a:off x="675954" y="4389855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황현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마지막 우리에는 양 열 마리가 아니네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?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675954" y="4605879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예진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바람 목장의 양들은 모두 마흔 여덟 마리야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675954" y="4865011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지민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보람이는 마지막 우리에는 여덟 마리의 양만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넣었어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675954" y="5181945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윤찬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할아버지는 반드시 우리 하나에 양 열 마리씩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들어가게 하라고 하셨어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4" name="모서리가 둥근 직사각형 193"/>
          <p:cNvSpPr/>
          <p:nvPr/>
        </p:nvSpPr>
        <p:spPr bwMode="auto">
          <a:xfrm>
            <a:off x="318359" y="1694990"/>
            <a:ext cx="3256967" cy="2359642"/>
          </a:xfrm>
          <a:prstGeom prst="roundRect">
            <a:avLst>
              <a:gd name="adj" fmla="val 1553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365701" y="1765979"/>
            <a:ext cx="3137614" cy="92095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36000" rIns="36000" bIns="0" rtlCol="0" anchor="t">
            <a:noAutofit/>
          </a:bodyPr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바람 목장은 우리 안에 있던 양들과 새로 온 양들이 뒤섞여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북적거렸지요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“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먼저 한 우리에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마리씩 들어가게 하고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나머지는 그냥 들어가게 해 주렴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.”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할아버지 말씀에 보람이는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고개를 끄덕인 다음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양을 몰라 우리에 넣기 시작했어요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양을 모두 우리에 넣으니 우리 네 개에 열 마리씩 있고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우리 하나에는 여덟 마리가 있네요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0" y="2753210"/>
            <a:ext cx="3000375" cy="1200150"/>
          </a:xfrm>
          <a:prstGeom prst="rect">
            <a:avLst/>
          </a:prstGeom>
        </p:spPr>
      </p:pic>
      <p:sp>
        <p:nvSpPr>
          <p:cNvPr id="197" name="직사각형 196"/>
          <p:cNvSpPr/>
          <p:nvPr/>
        </p:nvSpPr>
        <p:spPr bwMode="auto">
          <a:xfrm>
            <a:off x="4262905" y="3711697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4262905" y="4577970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4262905" y="3928265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4262905" y="4144832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4262905" y="4361399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4490675" y="3711697"/>
            <a:ext cx="2784131" cy="1457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라</a:t>
            </a:r>
          </a:p>
        </p:txBody>
      </p:sp>
      <p:sp>
        <p:nvSpPr>
          <p:cNvPr id="203" name="직사각형 202"/>
          <p:cNvSpPr/>
          <p:nvPr/>
        </p:nvSpPr>
        <p:spPr bwMode="auto">
          <a:xfrm>
            <a:off x="4490675" y="3937111"/>
            <a:ext cx="2784131" cy="1457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리</a:t>
            </a:r>
          </a:p>
        </p:txBody>
      </p:sp>
      <p:sp>
        <p:nvSpPr>
          <p:cNvPr id="204" name="직사각형 203"/>
          <p:cNvSpPr/>
          <p:nvPr/>
        </p:nvSpPr>
        <p:spPr bwMode="auto">
          <a:xfrm>
            <a:off x="4490675" y="4153136"/>
            <a:ext cx="2784131" cy="1457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스</a:t>
            </a:r>
          </a:p>
        </p:txBody>
      </p:sp>
      <p:sp>
        <p:nvSpPr>
          <p:cNvPr id="205" name="직사각형 204"/>
          <p:cNvSpPr/>
          <p:nvPr/>
        </p:nvSpPr>
        <p:spPr bwMode="auto">
          <a:xfrm>
            <a:off x="4490675" y="4367779"/>
            <a:ext cx="2784131" cy="14573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바</a:t>
            </a:r>
          </a:p>
        </p:txBody>
      </p:sp>
      <p:sp>
        <p:nvSpPr>
          <p:cNvPr id="206" name="직사각형 205"/>
          <p:cNvSpPr/>
          <p:nvPr/>
        </p:nvSpPr>
        <p:spPr bwMode="auto">
          <a:xfrm>
            <a:off x="4490675" y="4594583"/>
            <a:ext cx="2784131" cy="13517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</a:t>
            </a: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4141865" y="1844824"/>
            <a:ext cx="3256964" cy="1670162"/>
          </a:xfrm>
          <a:prstGeom prst="roundRect">
            <a:avLst>
              <a:gd name="adj" fmla="val 1553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8" name="직사각형 207"/>
          <p:cNvSpPr/>
          <p:nvPr/>
        </p:nvSpPr>
        <p:spPr bwMode="auto">
          <a:xfrm>
            <a:off x="5242923" y="2020761"/>
            <a:ext cx="962035" cy="99594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09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6" y="3111248"/>
            <a:ext cx="283166" cy="2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2357" y="3111248"/>
            <a:ext cx="283166" cy="2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6345" y="3111248"/>
            <a:ext cx="283166" cy="2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직사각형 211"/>
          <p:cNvSpPr/>
          <p:nvPr/>
        </p:nvSpPr>
        <p:spPr bwMode="auto">
          <a:xfrm>
            <a:off x="4219472" y="2020761"/>
            <a:ext cx="962035" cy="99594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13" name="직사각형 212"/>
          <p:cNvSpPr/>
          <p:nvPr/>
        </p:nvSpPr>
        <p:spPr bwMode="auto">
          <a:xfrm>
            <a:off x="6296913" y="2020761"/>
            <a:ext cx="962035" cy="99594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200" y="2362862"/>
            <a:ext cx="781465" cy="288198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884" y="2365151"/>
            <a:ext cx="1064121" cy="282658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345" y="2371064"/>
            <a:ext cx="587484" cy="282658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44561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62" name="모서리가 둥근 직사각형 61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69" name="모서리가 둥근 직사각형 68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순서도: 대체 처리 78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81" name="직선 연결선 80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모서리가 둥근 직사각형 9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95" name="이등변 삼각형 94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5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97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모서리가 둥근 직사각형 97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01" name="모서리가 둥근 직사각형 100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106" name="모서리가 둥근 직사각형 105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순서도: 대체 처리 115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18" name="직선 연결선 117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1" name="모서리가 둥근 직사각형 120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22" name="이등변 삼각형 121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23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모서리가 둥근 직사각형 123"/>
          <p:cNvSpPr/>
          <p:nvPr/>
        </p:nvSpPr>
        <p:spPr bwMode="auto">
          <a:xfrm>
            <a:off x="315915" y="1433005"/>
            <a:ext cx="3313465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문장에서 밑줄 친 낱말을 바꾸어 쓴 것으로 바르지 </a:t>
            </a:r>
            <a:r>
              <a:rPr lang="ko-KR" altLang="en-US" sz="900" b="1" u="sng" dirty="0">
                <a:solidFill>
                  <a:srgbClr val="002060"/>
                </a:solidFill>
                <a:latin typeface="+mn-ea"/>
              </a:rPr>
              <a:t>않은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 것을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315915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4135346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9" name="모서리가 둥근 직사각형 138"/>
          <p:cNvSpPr/>
          <p:nvPr/>
        </p:nvSpPr>
        <p:spPr bwMode="auto">
          <a:xfrm>
            <a:off x="4135347" y="1433008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문장에서 밑줄 친 낱말을 바꾸어 쓴 것으로 바르지 </a:t>
            </a:r>
            <a:r>
              <a:rPr lang="ko-KR" altLang="en-US" sz="900" b="1" u="sng" dirty="0">
                <a:solidFill>
                  <a:srgbClr val="002060"/>
                </a:solidFill>
                <a:latin typeface="+mn-ea"/>
              </a:rPr>
              <a:t>않은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 것을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370512" y="192225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370512" y="4234752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370512" y="2500382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370512" y="307850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370512" y="3656629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598278" y="1893682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다행히 이웃집 할머니께서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돌보아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주기로 하셨습니다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보살펴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598278" y="2442198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소리 질러 봐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메아리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 들릴 거야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.”</a:t>
            </a: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산울림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598278" y="3049931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감쪽같이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숨기면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모를 줄 알았어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?</a:t>
            </a: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감추면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598278" y="3628055"/>
            <a:ext cx="2784131" cy="28396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나는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일기를 쓰지만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아무도 이 사실을 몰라요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가끔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598278" y="4206178"/>
            <a:ext cx="2784131" cy="24132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사람들에게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자랑하고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싶어요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뽐내고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4" name="직사각형 183"/>
          <p:cNvSpPr/>
          <p:nvPr/>
        </p:nvSpPr>
        <p:spPr bwMode="auto">
          <a:xfrm>
            <a:off x="4265468" y="432118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4894556" y="432118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6" name="직사각형 185"/>
          <p:cNvSpPr/>
          <p:nvPr/>
        </p:nvSpPr>
        <p:spPr bwMode="auto">
          <a:xfrm>
            <a:off x="5523641" y="432118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4403563" y="4489867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5033189" y="4489867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5662818" y="4489867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0" name="직사각형 189"/>
          <p:cNvSpPr/>
          <p:nvPr/>
        </p:nvSpPr>
        <p:spPr bwMode="auto">
          <a:xfrm>
            <a:off x="6152727" y="4321187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6781814" y="432118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6292442" y="4489867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6922071" y="4489867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4" name="모서리가 둥근 직사각형 193"/>
          <p:cNvSpPr/>
          <p:nvPr/>
        </p:nvSpPr>
        <p:spPr bwMode="auto">
          <a:xfrm>
            <a:off x="4151387" y="1844825"/>
            <a:ext cx="3256964" cy="2330316"/>
          </a:xfrm>
          <a:prstGeom prst="roundRect">
            <a:avLst>
              <a:gd name="adj" fmla="val 1553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4271367" y="1995317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4271367" y="3830853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4271367" y="2492307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4271367" y="296675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4271367" y="3398804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4499137" y="1966742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다행히 이웃집 할머니께서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돌보아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주기로 하셨습니다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보살펴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4499137" y="2413309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“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소리 질러 봐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메아리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 들릴 거야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.”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산울림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4499137" y="2859878"/>
            <a:ext cx="2784131" cy="2347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감쪽같이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숨기면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모를 줄 알았어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?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감추면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4499137" y="3306445"/>
            <a:ext cx="2784131" cy="28396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나는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일기를 쓰지만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아무도 이 사실을 몰라요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가끔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4499137" y="3802276"/>
            <a:ext cx="2784131" cy="24132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사람들에게 </a:t>
            </a:r>
            <a:r>
              <a:rPr lang="ko-KR" altLang="en-US" sz="900" u="sng" kern="0" dirty="0">
                <a:solidFill>
                  <a:srgbClr val="000000"/>
                </a:solidFill>
                <a:latin typeface="+mn-ea"/>
              </a:rPr>
              <a:t>자랑하고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싶어요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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뽐내고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5978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78" name="모서리가 둥근 직사각형 77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92" name="모서리가 둥근 직사각형 91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순서도: 대체 처리 106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14" name="직선 연결선 113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모서리가 둥근 직사각형 116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18" name="이등변 삼각형 117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7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124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모서리가 둥근 직사각형 124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130" name="모서리가 둥근 직사각형 129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순서도: 대체 처리 131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34" name="직선 연결선 133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7" name="모서리가 둥근 직사각형 136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38" name="이등변 삼각형 137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39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모서리가 둥근 직사각형 139"/>
          <p:cNvSpPr/>
          <p:nvPr/>
        </p:nvSpPr>
        <p:spPr bwMode="auto">
          <a:xfrm>
            <a:off x="315915" y="1433005"/>
            <a:ext cx="3313465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내용을 듣고 설명하는 것을 그림에서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41" name="모서리가 둥근 직사각형 140"/>
          <p:cNvSpPr/>
          <p:nvPr/>
        </p:nvSpPr>
        <p:spPr bwMode="auto">
          <a:xfrm>
            <a:off x="315915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7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 bwMode="auto">
          <a:xfrm>
            <a:off x="4135346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 bwMode="auto">
          <a:xfrm>
            <a:off x="4135347" y="1433006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 받아쓰기가 </a:t>
            </a:r>
            <a:r>
              <a:rPr lang="ko-KR" altLang="en-US" sz="900" b="1" u="sng" dirty="0">
                <a:solidFill>
                  <a:srgbClr val="002060"/>
                </a:solidFill>
                <a:latin typeface="+mn-ea"/>
              </a:rPr>
              <a:t>틀린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 문제를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78" name="모서리가 둥근 직사각형 177"/>
          <p:cNvSpPr/>
          <p:nvPr/>
        </p:nvSpPr>
        <p:spPr bwMode="auto">
          <a:xfrm>
            <a:off x="337408" y="1663438"/>
            <a:ext cx="3256964" cy="1103353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1585697" y="2488049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듣기</a:t>
            </a:r>
          </a:p>
        </p:txBody>
      </p:sp>
      <p:pic>
        <p:nvPicPr>
          <p:cNvPr id="180" name="Picture 4" descr="https://static.thenounproject.com/png/79627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7053" y="1839977"/>
            <a:ext cx="606992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직사각형 180"/>
          <p:cNvSpPr/>
          <p:nvPr/>
        </p:nvSpPr>
        <p:spPr bwMode="auto">
          <a:xfrm>
            <a:off x="528749" y="2921063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528749" y="4792305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1904588" y="2921063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4" name="직사각형 183"/>
          <p:cNvSpPr/>
          <p:nvPr/>
        </p:nvSpPr>
        <p:spPr bwMode="auto">
          <a:xfrm>
            <a:off x="528749" y="3857167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1904588" y="3857167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4" y="2921061"/>
            <a:ext cx="779320" cy="818676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982" y="2921061"/>
            <a:ext cx="779320" cy="818676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88" name="그림 18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4" y="3857165"/>
            <a:ext cx="779320" cy="818676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982" y="3857165"/>
            <a:ext cx="779320" cy="818676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44" y="4792304"/>
            <a:ext cx="779320" cy="818676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sp>
        <p:nvSpPr>
          <p:cNvPr id="191" name="직사각형 190"/>
          <p:cNvSpPr/>
          <p:nvPr/>
        </p:nvSpPr>
        <p:spPr bwMode="auto">
          <a:xfrm>
            <a:off x="4261181" y="4139803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4890272" y="4139803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5519357" y="4139803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4399277" y="430848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5028905" y="430848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5658534" y="430848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6148441" y="4139803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6777530" y="4139803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6288161" y="430848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6917789" y="430848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201" name="모서리가 둥근 직사각형 200"/>
          <p:cNvSpPr/>
          <p:nvPr/>
        </p:nvSpPr>
        <p:spPr bwMode="auto">
          <a:xfrm>
            <a:off x="4147103" y="1663438"/>
            <a:ext cx="3256964" cy="2330316"/>
          </a:xfrm>
          <a:prstGeom prst="roundRect">
            <a:avLst>
              <a:gd name="adj" fmla="val 1553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4267083" y="1841502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4267083" y="3634817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4267083" y="2291058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5" name="직사각형 204"/>
          <p:cNvSpPr/>
          <p:nvPr/>
        </p:nvSpPr>
        <p:spPr bwMode="auto">
          <a:xfrm>
            <a:off x="4267083" y="2735703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4267083" y="3185260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7316"/>
              </p:ext>
            </p:extLst>
          </p:nvPr>
        </p:nvGraphicFramePr>
        <p:xfrm>
          <a:off x="4582731" y="1792447"/>
          <a:ext cx="1097850" cy="24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70">
                  <a:extLst>
                    <a:ext uri="{9D8B030D-6E8A-4147-A177-3AD203B41FA5}">
                      <a16:colId xmlns:a16="http://schemas.microsoft.com/office/drawing/2014/main" val="2160185213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03275749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851100570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3015064008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56812505"/>
                    </a:ext>
                  </a:extLst>
                </a:gridCol>
              </a:tblGrid>
              <a:tr h="24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154267"/>
                  </a:ext>
                </a:extLst>
              </a:tr>
            </a:tbl>
          </a:graphicData>
        </a:graphic>
      </p:graphicFrame>
      <p:graphicFrame>
        <p:nvGraphicFramePr>
          <p:cNvPr id="208" name="표 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16766"/>
              </p:ext>
            </p:extLst>
          </p:nvPr>
        </p:nvGraphicFramePr>
        <p:xfrm>
          <a:off x="4582731" y="2242003"/>
          <a:ext cx="1097850" cy="24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70">
                  <a:extLst>
                    <a:ext uri="{9D8B030D-6E8A-4147-A177-3AD203B41FA5}">
                      <a16:colId xmlns:a16="http://schemas.microsoft.com/office/drawing/2014/main" val="2160185213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03275749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851100570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3015064008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56812505"/>
                    </a:ext>
                  </a:extLst>
                </a:gridCol>
              </a:tblGrid>
              <a:tr h="24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팔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팔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랑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154267"/>
                  </a:ext>
                </a:extLst>
              </a:tr>
            </a:tbl>
          </a:graphicData>
        </a:graphic>
      </p:graphicFrame>
      <p:graphicFrame>
        <p:nvGraphicFramePr>
          <p:cNvPr id="209" name="표 2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88521"/>
              </p:ext>
            </p:extLst>
          </p:nvPr>
        </p:nvGraphicFramePr>
        <p:xfrm>
          <a:off x="4582731" y="2686650"/>
          <a:ext cx="1097850" cy="24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70">
                  <a:extLst>
                    <a:ext uri="{9D8B030D-6E8A-4147-A177-3AD203B41FA5}">
                      <a16:colId xmlns:a16="http://schemas.microsoft.com/office/drawing/2014/main" val="2160185213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03275749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851100570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3015064008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56812505"/>
                    </a:ext>
                  </a:extLst>
                </a:gridCol>
              </a:tblGrid>
              <a:tr h="24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영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영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차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154267"/>
                  </a:ext>
                </a:extLst>
              </a:tr>
            </a:tbl>
          </a:graphicData>
        </a:graphic>
      </p:graphicFrame>
      <p:graphicFrame>
        <p:nvGraphicFramePr>
          <p:cNvPr id="210" name="표 2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134776"/>
              </p:ext>
            </p:extLst>
          </p:nvPr>
        </p:nvGraphicFramePr>
        <p:xfrm>
          <a:off x="4582731" y="3136207"/>
          <a:ext cx="1097850" cy="24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70">
                  <a:extLst>
                    <a:ext uri="{9D8B030D-6E8A-4147-A177-3AD203B41FA5}">
                      <a16:colId xmlns:a16="http://schemas.microsoft.com/office/drawing/2014/main" val="2160185213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03275749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851100570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3015064008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56812505"/>
                    </a:ext>
                  </a:extLst>
                </a:gridCol>
              </a:tblGrid>
              <a:tr h="24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그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르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154267"/>
                  </a:ext>
                </a:extLst>
              </a:tr>
            </a:tbl>
          </a:graphicData>
        </a:graphic>
      </p:graphicFrame>
      <p:graphicFrame>
        <p:nvGraphicFramePr>
          <p:cNvPr id="211" name="표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01404"/>
              </p:ext>
            </p:extLst>
          </p:nvPr>
        </p:nvGraphicFramePr>
        <p:xfrm>
          <a:off x="4582731" y="3585762"/>
          <a:ext cx="1097850" cy="24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70">
                  <a:extLst>
                    <a:ext uri="{9D8B030D-6E8A-4147-A177-3AD203B41FA5}">
                      <a16:colId xmlns:a16="http://schemas.microsoft.com/office/drawing/2014/main" val="2160185213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03275749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851100570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3015064008"/>
                    </a:ext>
                  </a:extLst>
                </a:gridCol>
                <a:gridCol w="219570">
                  <a:extLst>
                    <a:ext uri="{9D8B030D-6E8A-4147-A177-3AD203B41FA5}">
                      <a16:colId xmlns:a16="http://schemas.microsoft.com/office/drawing/2014/main" val="2056812505"/>
                    </a:ext>
                  </a:extLst>
                </a:gridCol>
              </a:tblGrid>
              <a:tr h="245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소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복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154267"/>
                  </a:ext>
                </a:extLst>
              </a:tr>
            </a:tbl>
          </a:graphicData>
        </a:graphic>
      </p:graphicFrame>
      <p:pic>
        <p:nvPicPr>
          <p:cNvPr id="212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3743" y="179735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3743" y="224691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3743" y="2691558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3743" y="31411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6" descr="https://static.thenounproject.com/png/248983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3743" y="359067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직사각형 81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3519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57" name="모서리가 둥근 직사각형 5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64" name="모서리가 둥근 직사각형 63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순서도: 대체 처리 74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85" name="직선 연결선 84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모서리가 둥근 직사각형 89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91" name="이등변 삼각형 90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14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93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모서리가 둥근 직사각형 93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18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99" name="모서리가 둥근 직사각형 98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00" name="직선 연결선 99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순서도: 대체 처리 100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03" name="직선 연결선 102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6" name="모서리가 둥근 직사각형 105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07" name="이등변 삼각형 106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08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모서리가 둥근 직사각형 108"/>
          <p:cNvSpPr/>
          <p:nvPr/>
        </p:nvSpPr>
        <p:spPr bwMode="auto">
          <a:xfrm>
            <a:off x="315915" y="1433005"/>
            <a:ext cx="3313465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이야기를 읽고 쓴 느낀 점을 보고 </a:t>
            </a:r>
            <a:r>
              <a:rPr lang="ko-KR" altLang="en-US" sz="900" b="1" u="sng" dirty="0">
                <a:solidFill>
                  <a:srgbClr val="002060"/>
                </a:solidFill>
                <a:latin typeface="+mn-ea"/>
              </a:rPr>
              <a:t>어색한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 부분을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10" name="모서리가 둥근 직사각형 109"/>
          <p:cNvSpPr/>
          <p:nvPr/>
        </p:nvSpPr>
        <p:spPr bwMode="auto">
          <a:xfrm>
            <a:off x="315915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4135346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4135347" y="1433008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지윤이의 이야기를 듣고 지윤이의 마음과 어울리는 그림을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66" name="모서리가 둥근 직사각형 165"/>
          <p:cNvSpPr/>
          <p:nvPr/>
        </p:nvSpPr>
        <p:spPr bwMode="auto">
          <a:xfrm>
            <a:off x="327884" y="1728331"/>
            <a:ext cx="3256967" cy="2565706"/>
          </a:xfrm>
          <a:prstGeom prst="roundRect">
            <a:avLst>
              <a:gd name="adj" fmla="val 1553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394275" y="1799320"/>
            <a:ext cx="3137614" cy="118586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36000" rIns="36000" bIns="0" rtlCol="0" anchor="t">
            <a:noAutofit/>
          </a:bodyPr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몇 년에 걸쳐 쇼팽은 여러 가지 연주 기술을 익히는 실험을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거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듭했어요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그리고 마침내 쇼팽만이 만들 수 있는 연습곡이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탄생했습니다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연습곡이라고 해서 손가락만 빨리 움직이는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곡이면 금방 싫증을 느낄 거예요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그래서 단지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연습만을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위한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곡이 아니라 연주회에서 많은 사람의 사랑을 받는 곡을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만들었지요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쇼팽은 매일 피아노를 껴안고 살 만큼 피아노를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사랑했어요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사람들은 그가 작곡한 피아노곡을 즐겨 듣게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되었답니다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436373" y="4438054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1065459" y="44380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1694545" y="44380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574467" y="4606733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1204096" y="4606733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1833722" y="4606733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2323632" y="44380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2952718" y="44380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2463348" y="4606733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3092978" y="46067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394275" y="3069648"/>
            <a:ext cx="3137614" cy="1146106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36000" rIns="36000" bIns="0" rtlCol="0" anchor="t">
            <a:noAutofit/>
          </a:bodyPr>
          <a:lstStyle/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느낀 점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① 쇼팽은 원래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천재여서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노력을 안 해도 좋은 곡이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나온 것 같다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② 나는 쇼팽의 음악을 들은 적이 있는데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참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좋았었다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③ 쇼팽은 피아노와 음악을 엄청 사랑하는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사람이었던 같다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④ 나도 쇼팽을 본받아 최선을 다하고 싶다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⑤ 또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내가 좋아하는 일을 사랑하면서 열심히 노력해야겠다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0" name="모서리가 둥근 직사각형 179"/>
          <p:cNvSpPr/>
          <p:nvPr/>
        </p:nvSpPr>
        <p:spPr bwMode="auto">
          <a:xfrm>
            <a:off x="4147103" y="1813116"/>
            <a:ext cx="3256964" cy="1013364"/>
          </a:xfrm>
          <a:prstGeom prst="roundRect">
            <a:avLst>
              <a:gd name="adj" fmla="val 6397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5395393" y="2590389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지윤이의 이야기 듣기</a:t>
            </a:r>
          </a:p>
        </p:txBody>
      </p:sp>
      <p:pic>
        <p:nvPicPr>
          <p:cNvPr id="182" name="Picture 4" descr="https://static.thenounproject.com/png/79627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749" y="1942313"/>
            <a:ext cx="606992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직사각형 182"/>
          <p:cNvSpPr/>
          <p:nvPr/>
        </p:nvSpPr>
        <p:spPr bwMode="auto">
          <a:xfrm>
            <a:off x="4338445" y="290422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4" name="직사각형 183"/>
          <p:cNvSpPr/>
          <p:nvPr/>
        </p:nvSpPr>
        <p:spPr bwMode="auto">
          <a:xfrm>
            <a:off x="4338445" y="4775466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5977621" y="290422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6" name="직사각형 185"/>
          <p:cNvSpPr/>
          <p:nvPr/>
        </p:nvSpPr>
        <p:spPr bwMode="auto">
          <a:xfrm>
            <a:off x="4338445" y="3840330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5977621" y="3840330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808" y="2898941"/>
            <a:ext cx="629752" cy="82655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959" y="2905443"/>
            <a:ext cx="629752" cy="82655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808" y="3840328"/>
            <a:ext cx="629752" cy="82655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9836" y="3841918"/>
            <a:ext cx="629752" cy="826550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808" y="4775464"/>
            <a:ext cx="629752" cy="826550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sp>
        <p:nvSpPr>
          <p:cNvPr id="69" name="직사각형 68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69068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능력검사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8869"/>
              </p:ext>
            </p:extLst>
          </p:nvPr>
        </p:nvGraphicFramePr>
        <p:xfrm>
          <a:off x="7764776" y="797803"/>
          <a:ext cx="2141226" cy="12517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+mn-ea"/>
                        </a:rPr>
                        <a:t>아이용 문제 영역</a:t>
                      </a:r>
                      <a:endParaRPr lang="en-US" altLang="ko-KR" sz="900" b="1" dirty="0" smtClean="0">
                        <a:latin typeface="+mn-ea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latin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dirty="0" smtClean="0">
                          <a:latin typeface="+mn-ea"/>
                        </a:rPr>
                        <a:t>능력 검사 원본 문제 </a:t>
                      </a:r>
                      <a:r>
                        <a:rPr lang="en-US" altLang="ko-KR" sz="900" b="0" dirty="0" smtClean="0">
                          <a:latin typeface="+mn-ea"/>
                        </a:rPr>
                        <a:t>– </a:t>
                      </a:r>
                      <a:r>
                        <a:rPr lang="ko-KR" altLang="en-US" sz="900" b="0" dirty="0" smtClean="0">
                          <a:latin typeface="+mn-ea"/>
                        </a:rPr>
                        <a:t>아이용 문제와 동일하게 노출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753932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+mn-ea"/>
                        </a:rPr>
                        <a:t>양육자용 응답 영역</a:t>
                      </a:r>
                      <a:endParaRPr lang="en-US" altLang="ko-KR" sz="900" b="1" dirty="0" smtClean="0">
                        <a:latin typeface="+mn-ea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latin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900" b="0" dirty="0" smtClean="0">
                          <a:latin typeface="+mn-ea"/>
                        </a:rPr>
                        <a:t>2</a:t>
                      </a:r>
                      <a:r>
                        <a:rPr lang="ko-KR" altLang="en-US" sz="900" b="0" dirty="0" smtClean="0">
                          <a:latin typeface="+mn-ea"/>
                        </a:rPr>
                        <a:t>지선다형 </a:t>
                      </a:r>
                      <a:r>
                        <a:rPr lang="en-US" altLang="ko-KR" sz="900" b="0" dirty="0" smtClean="0">
                          <a:latin typeface="+mn-ea"/>
                        </a:rPr>
                        <a:t>(</a:t>
                      </a:r>
                      <a:r>
                        <a:rPr lang="ko-KR" altLang="en-US" sz="900" b="0" dirty="0" smtClean="0">
                          <a:latin typeface="+mn-ea"/>
                        </a:rPr>
                        <a:t>그렇다</a:t>
                      </a:r>
                      <a:r>
                        <a:rPr lang="en-US" altLang="ko-KR" sz="900" b="0" dirty="0" smtClean="0">
                          <a:latin typeface="+mn-ea"/>
                        </a:rPr>
                        <a:t>/</a:t>
                      </a:r>
                      <a:r>
                        <a:rPr lang="ko-KR" altLang="en-US" sz="900" b="0" dirty="0" smtClean="0">
                          <a:latin typeface="+mn-ea"/>
                        </a:rPr>
                        <a:t>그렇지않다</a:t>
                      </a:r>
                      <a:r>
                        <a:rPr lang="en-US" altLang="ko-KR" sz="900" b="0" dirty="0" smtClean="0">
                          <a:latin typeface="+mn-ea"/>
                        </a:rPr>
                        <a:t>)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47424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5400000">
            <a:off x="2970391" y="1809723"/>
            <a:ext cx="5610965" cy="3425874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107" name="모서리가 둥근 직사각형 106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08" name="직선 연결선 107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순서도: 대체 처리 108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11" name="직선 연결선 110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모서리가 둥근 직사각형 11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15" name="이등변 삼각형 114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14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117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모서리가 둥근 직사각형 117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062939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6977495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18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4120490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4077050" y="5766054"/>
            <a:ext cx="3391953" cy="545897"/>
            <a:chOff x="260462" y="5758090"/>
            <a:chExt cx="3391953" cy="545897"/>
          </a:xfrm>
        </p:grpSpPr>
        <p:sp>
          <p:nvSpPr>
            <p:cNvPr id="123" name="모서리가 둥근 직사각형 122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24" name="직선 연결선 123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순서도: 대체 처리 124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127" name="직선 연결선 126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모서리가 둥근 직사각형 129"/>
          <p:cNvSpPr/>
          <p:nvPr/>
        </p:nvSpPr>
        <p:spPr bwMode="auto">
          <a:xfrm>
            <a:off x="4265297" y="5984896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131" name="이등변 삼각형 130"/>
          <p:cNvSpPr/>
          <p:nvPr/>
        </p:nvSpPr>
        <p:spPr bwMode="auto">
          <a:xfrm rot="5400000">
            <a:off x="6055443" y="6075314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132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663530" y="5775099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모서리가 둥근 직사각형 132"/>
          <p:cNvSpPr/>
          <p:nvPr/>
        </p:nvSpPr>
        <p:spPr bwMode="auto">
          <a:xfrm>
            <a:off x="315915" y="1433005"/>
            <a:ext cx="3313465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귀하의 자녀는 다음의 문제를 맞힐 수 있을까요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134" name="모서리가 둥근 직사각형 133"/>
          <p:cNvSpPr/>
          <p:nvPr/>
        </p:nvSpPr>
        <p:spPr bwMode="auto">
          <a:xfrm>
            <a:off x="315915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14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5" name="모서리가 둥근 직사각형 134"/>
          <p:cNvSpPr/>
          <p:nvPr/>
        </p:nvSpPr>
        <p:spPr bwMode="auto">
          <a:xfrm>
            <a:off x="4135346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6" name="모서리가 둥근 직사각형 135"/>
          <p:cNvSpPr/>
          <p:nvPr/>
        </p:nvSpPr>
        <p:spPr bwMode="auto">
          <a:xfrm>
            <a:off x="4135347" y="1433008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귀하의 자녀는 다음의 문제를 맞힐 수 있을까요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887" y="2183485"/>
            <a:ext cx="1117809" cy="905268"/>
          </a:xfrm>
          <a:prstGeom prst="rect">
            <a:avLst/>
          </a:prstGeom>
        </p:spPr>
      </p:pic>
      <p:sp>
        <p:nvSpPr>
          <p:cNvPr id="164" name="직사각형 163"/>
          <p:cNvSpPr/>
          <p:nvPr/>
        </p:nvSpPr>
        <p:spPr bwMode="auto">
          <a:xfrm>
            <a:off x="4440505" y="3161607"/>
            <a:ext cx="1162050" cy="736609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5944508" y="3161607"/>
            <a:ext cx="1162050" cy="736609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4442055" y="4025704"/>
            <a:ext cx="1162050" cy="736609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5944508" y="4037047"/>
            <a:ext cx="1162050" cy="736609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5213891" y="1937472"/>
            <a:ext cx="1110771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</a:rPr>
              <a:t>&lt;</a:t>
            </a:r>
            <a:r>
              <a:rPr lang="ko-KR" altLang="en-US" sz="1000" b="1" kern="0" dirty="0">
                <a:solidFill>
                  <a:srgbClr val="000000"/>
                </a:solidFill>
              </a:rPr>
              <a:t>보기</a:t>
            </a:r>
            <a:r>
              <a:rPr lang="en-US" altLang="ko-KR" sz="1000" b="1" kern="0" dirty="0">
                <a:solidFill>
                  <a:srgbClr val="000000"/>
                </a:solidFill>
              </a:rPr>
              <a:t>&gt;</a:t>
            </a:r>
            <a:endParaRPr lang="ko-KR" altLang="en-US" sz="1000" b="1" kern="0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4844566" y="3423852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ㄱ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6342696" y="3423852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ㅁ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4822633" y="4282344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ㅂ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6350731" y="4271001"/>
            <a:ext cx="353926" cy="24601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</a:rPr>
              <a:t>ㅎ</a:t>
            </a:r>
          </a:p>
        </p:txBody>
      </p:sp>
      <p:sp>
        <p:nvSpPr>
          <p:cNvPr id="174" name="모서리가 둥근 직사각형 173"/>
          <p:cNvSpPr/>
          <p:nvPr/>
        </p:nvSpPr>
        <p:spPr bwMode="auto">
          <a:xfrm>
            <a:off x="4144308" y="1681759"/>
            <a:ext cx="3256964" cy="3498826"/>
          </a:xfrm>
          <a:prstGeom prst="roundRect">
            <a:avLst>
              <a:gd name="adj" fmla="val 2498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329419" y="1681760"/>
            <a:ext cx="3256964" cy="3498827"/>
          </a:xfrm>
          <a:prstGeom prst="roundRect">
            <a:avLst>
              <a:gd name="adj" fmla="val 2498"/>
            </a:avLst>
          </a:prstGeom>
          <a:solidFill>
            <a:schemeClr val="bg1">
              <a:lumMod val="95000"/>
              <a:alpha val="9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6" name="모서리가 둥근 직사각형 175"/>
          <p:cNvSpPr/>
          <p:nvPr/>
        </p:nvSpPr>
        <p:spPr bwMode="auto">
          <a:xfrm>
            <a:off x="401426" y="1721446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중에서 글자가 있는 물건을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5" y="2214247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705" y="2214247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55" y="3613323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2705" y="3613323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83" name="모서리가 둥근 직사각형 182"/>
          <p:cNvSpPr/>
          <p:nvPr/>
        </p:nvSpPr>
        <p:spPr bwMode="auto">
          <a:xfrm>
            <a:off x="4224158" y="1713243"/>
            <a:ext cx="25922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다음의 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&lt;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보기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&gt;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와 같은 낱자를 찾아보세요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86" name="순서도: 연결자 185"/>
          <p:cNvSpPr/>
          <p:nvPr/>
        </p:nvSpPr>
        <p:spPr bwMode="auto">
          <a:xfrm>
            <a:off x="3508648" y="162880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486844" y="5287619"/>
            <a:ext cx="1406083" cy="34363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2022049" y="5287619"/>
            <a:ext cx="1406083" cy="343635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954344" y="5295711"/>
            <a:ext cx="471077" cy="3274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190" name="직사각형 189"/>
          <p:cNvSpPr/>
          <p:nvPr/>
        </p:nvSpPr>
        <p:spPr bwMode="auto">
          <a:xfrm>
            <a:off x="2489552" y="5295711"/>
            <a:ext cx="471077" cy="3274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그렇지 않다</a:t>
            </a:r>
          </a:p>
        </p:txBody>
      </p:sp>
      <p:sp>
        <p:nvSpPr>
          <p:cNvPr id="191" name="직사각형 190"/>
          <p:cNvSpPr/>
          <p:nvPr/>
        </p:nvSpPr>
        <p:spPr bwMode="auto">
          <a:xfrm>
            <a:off x="4285882" y="5287619"/>
            <a:ext cx="1406083" cy="34363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5821088" y="5287619"/>
            <a:ext cx="1406083" cy="343635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4753385" y="5295711"/>
            <a:ext cx="471077" cy="3274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194" name="직사각형 193"/>
          <p:cNvSpPr/>
          <p:nvPr/>
        </p:nvSpPr>
        <p:spPr bwMode="auto">
          <a:xfrm>
            <a:off x="6288591" y="5295711"/>
            <a:ext cx="471077" cy="32744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그렇지 않다</a:t>
            </a:r>
          </a:p>
        </p:txBody>
      </p:sp>
      <p:sp>
        <p:nvSpPr>
          <p:cNvPr id="196" name="순서도: 연결자 195"/>
          <p:cNvSpPr/>
          <p:nvPr/>
        </p:nvSpPr>
        <p:spPr bwMode="auto">
          <a:xfrm>
            <a:off x="3508648" y="536248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771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흥미검사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문항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 bwMode="auto">
          <a:xfrm>
            <a:off x="265343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97" name="직선 연결선 96"/>
          <p:cNvCxnSpPr/>
          <p:nvPr/>
        </p:nvCxnSpPr>
        <p:spPr>
          <a:xfrm flipH="1">
            <a:off x="260464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aphicFrame>
        <p:nvGraphicFramePr>
          <p:cNvPr id="251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29361"/>
              </p:ext>
            </p:extLst>
          </p:nvPr>
        </p:nvGraphicFramePr>
        <p:xfrm>
          <a:off x="7764776" y="797802"/>
          <a:ext cx="2141226" cy="738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900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양육자용 전체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유아동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초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1~6)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환경 검사의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한 화면에 모든 문제를 출력한다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252" name="직사각형 25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315197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315199" y="1433005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rgbClr val="002060"/>
                </a:solidFill>
                <a:latin typeface="+mn-ea"/>
              </a:rPr>
              <a:t>아이에게 흑백</a:t>
            </a:r>
            <a:r>
              <a:rPr lang="en-US" altLang="ko-KR" sz="900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002060"/>
                </a:solidFill>
                <a:latin typeface="+mn-ea"/>
              </a:rPr>
              <a:t>컬러 등의 초점 책을 보여주면 반응을 보이나요</a:t>
            </a:r>
            <a:r>
              <a:rPr lang="en-US" altLang="ko-KR" sz="900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434459" y="1700808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1063545" y="1700808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1692631" y="1700808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572553" y="186948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1202182" y="186948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1831808" y="186948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보통이다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2321717" y="1700808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950804" y="1700808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461434" y="186948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91" name="직사각형 90"/>
          <p:cNvSpPr/>
          <p:nvPr/>
        </p:nvSpPr>
        <p:spPr bwMode="auto">
          <a:xfrm>
            <a:off x="3091064" y="186948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306053" y="2420888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306054" y="2696602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rgbClr val="002060"/>
                </a:solidFill>
                <a:latin typeface="+mn-ea"/>
              </a:rPr>
              <a:t>아이가 헝겊 책</a:t>
            </a:r>
            <a:r>
              <a:rPr lang="en-US" altLang="ko-KR" sz="900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rgbClr val="002060"/>
                </a:solidFill>
                <a:latin typeface="+mn-ea"/>
              </a:rPr>
              <a:t>비닐 책 등의 다양한 감각 책에 반응을 보이나요</a:t>
            </a:r>
            <a:r>
              <a:rPr lang="en-US" altLang="ko-KR" sz="900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96" name="직사각형 95"/>
          <p:cNvSpPr/>
          <p:nvPr/>
        </p:nvSpPr>
        <p:spPr bwMode="auto">
          <a:xfrm>
            <a:off x="434459" y="3174011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063545" y="3174011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692631" y="3174011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572553" y="334269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1202182" y="334269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1831808" y="334269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보통이다</a:t>
            </a:r>
          </a:p>
        </p:txBody>
      </p:sp>
      <p:sp>
        <p:nvSpPr>
          <p:cNvPr id="109" name="직사각형 108"/>
          <p:cNvSpPr/>
          <p:nvPr/>
        </p:nvSpPr>
        <p:spPr bwMode="auto">
          <a:xfrm>
            <a:off x="2321717" y="3174011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2950804" y="3174011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2461434" y="334269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3091064" y="3342691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3621370" y="1073926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0" name="순서도: 연결자 49"/>
          <p:cNvSpPr/>
          <p:nvPr/>
        </p:nvSpPr>
        <p:spPr bwMode="auto">
          <a:xfrm>
            <a:off x="3512840" y="98072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320309" y="3855535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320311" y="4131248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solidFill>
                  <a:srgbClr val="002060"/>
                </a:solidFill>
                <a:latin typeface="+mn-ea"/>
              </a:rPr>
              <a:t>아이에게 그림 책을 보여주면 고개를 돌려서 보는 등의 관심을 보이나요</a:t>
            </a:r>
            <a:r>
              <a:rPr lang="en-US" altLang="ko-KR" sz="900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448713" y="4608656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077802" y="4608656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706886" y="4608656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86808" y="47773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1216436" y="47773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58" name="직사각형 57"/>
          <p:cNvSpPr/>
          <p:nvPr/>
        </p:nvSpPr>
        <p:spPr bwMode="auto">
          <a:xfrm>
            <a:off x="1846063" y="47773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보통이다</a:t>
            </a:r>
          </a:p>
        </p:txBody>
      </p:sp>
      <p:sp>
        <p:nvSpPr>
          <p:cNvPr id="59" name="직사각형 58"/>
          <p:cNvSpPr/>
          <p:nvPr/>
        </p:nvSpPr>
        <p:spPr bwMode="auto">
          <a:xfrm>
            <a:off x="2335972" y="4608656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2965062" y="4608656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475691" y="47773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3105320" y="47773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54468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흥미검사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aphicFrame>
        <p:nvGraphicFramePr>
          <p:cNvPr id="251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99987"/>
              </p:ext>
            </p:extLst>
          </p:nvPr>
        </p:nvGraphicFramePr>
        <p:xfrm>
          <a:off x="7764776" y="797802"/>
          <a:ext cx="2141226" cy="841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유아용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5~6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환경 검사의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한 화면에 모든 문제를 출력한다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1207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 시 문제가 음성으로 재생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424173"/>
                  </a:ext>
                </a:extLst>
              </a:tr>
            </a:tbl>
          </a:graphicData>
        </a:graphic>
      </p:graphicFrame>
      <p:sp>
        <p:nvSpPr>
          <p:cNvPr id="252" name="직사각형 25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pic>
        <p:nvPicPr>
          <p:cNvPr id="142" name="_x56203968" descr="EMB0000103030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85" y="1791634"/>
            <a:ext cx="485775" cy="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_x56203728" descr="EMB00001030302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067" y="1793395"/>
            <a:ext cx="48228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_x56204048" descr="EMB0000103030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603" y="1792704"/>
            <a:ext cx="49530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모서리가 둥근 직사각형 129"/>
          <p:cNvSpPr/>
          <p:nvPr/>
        </p:nvSpPr>
        <p:spPr bwMode="auto">
          <a:xfrm>
            <a:off x="313949" y="1161753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 bwMode="auto">
          <a:xfrm>
            <a:off x="313951" y="1436951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훌륭한 사람이 되려면 책을 많이 읽어야 해요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45" name="모서리가 둥근 직사각형 144"/>
          <p:cNvSpPr/>
          <p:nvPr/>
        </p:nvSpPr>
        <p:spPr bwMode="auto">
          <a:xfrm>
            <a:off x="304805" y="2776188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304806" y="3051552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책을 읽는 것은 중요한 일이에요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57" name="직사각형 156"/>
          <p:cNvSpPr/>
          <p:nvPr/>
        </p:nvSpPr>
        <p:spPr bwMode="auto">
          <a:xfrm>
            <a:off x="405983" y="1700809"/>
            <a:ext cx="960374" cy="89129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1455020" y="1700809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2504060" y="1700809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541319" y="2312836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아니에요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1590356" y="2312836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보통이에요</a:t>
            </a:r>
          </a:p>
        </p:txBody>
      </p:sp>
      <p:sp>
        <p:nvSpPr>
          <p:cNvPr id="162" name="직사각형 161"/>
          <p:cNvSpPr/>
          <p:nvPr/>
        </p:nvSpPr>
        <p:spPr bwMode="auto">
          <a:xfrm>
            <a:off x="2639396" y="2312840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그래요</a:t>
            </a:r>
          </a:p>
        </p:txBody>
      </p:sp>
      <p:pic>
        <p:nvPicPr>
          <p:cNvPr id="164" name="_x56203968" descr="EMB0000103030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85" y="3375811"/>
            <a:ext cx="485775" cy="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_x56203728" descr="EMB00001030302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067" y="3377571"/>
            <a:ext cx="48228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_x56204048" descr="EMB0000103030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603" y="3376882"/>
            <a:ext cx="49530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직사각형 166"/>
          <p:cNvSpPr/>
          <p:nvPr/>
        </p:nvSpPr>
        <p:spPr bwMode="auto">
          <a:xfrm>
            <a:off x="405983" y="3284986"/>
            <a:ext cx="960374" cy="89129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1455020" y="3284986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2504060" y="3284986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541319" y="3897012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아니에요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1590356" y="3897012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보통이에요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2639396" y="3897016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그래요</a:t>
            </a:r>
          </a:p>
        </p:txBody>
      </p:sp>
      <p:pic>
        <p:nvPicPr>
          <p:cNvPr id="174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94486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563" y="270892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순서도: 연결자 175"/>
          <p:cNvSpPr/>
          <p:nvPr/>
        </p:nvSpPr>
        <p:spPr bwMode="auto">
          <a:xfrm>
            <a:off x="3080061" y="273104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621370" y="1073926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1" name="순서도: 연결자 50"/>
          <p:cNvSpPr/>
          <p:nvPr/>
        </p:nvSpPr>
        <p:spPr bwMode="auto">
          <a:xfrm>
            <a:off x="3512840" y="98072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265343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260464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10163" y="4325528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10165" y="4600892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책을 읽으면 똑똑 해져요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pic>
        <p:nvPicPr>
          <p:cNvPr id="57" name="_x56203968" descr="EMB0000103030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641" y="4925148"/>
            <a:ext cx="485775" cy="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_x56203728" descr="EMB00001030302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9426" y="4926908"/>
            <a:ext cx="48228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_x56204048" descr="EMB0000103030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961" y="4926219"/>
            <a:ext cx="49530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411341" y="4834322"/>
            <a:ext cx="960374" cy="89129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1460379" y="4834322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509419" y="4834322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46677" y="5446351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아니에요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1595715" y="5446351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보통이에요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2644755" y="5446354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그래요</a:t>
            </a:r>
          </a:p>
        </p:txBody>
      </p:sp>
      <p:pic>
        <p:nvPicPr>
          <p:cNvPr id="66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5923" y="4258262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순서도: 연결자 66"/>
          <p:cNvSpPr/>
          <p:nvPr/>
        </p:nvSpPr>
        <p:spPr bwMode="auto">
          <a:xfrm>
            <a:off x="3085420" y="428038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9" name="직사각형 6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397732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9239"/>
              </p:ext>
            </p:extLst>
          </p:nvPr>
        </p:nvGraphicFramePr>
        <p:xfrm>
          <a:off x="7764422" y="823744"/>
          <a:ext cx="2141226" cy="1150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북클럽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메인</a:t>
                      </a:r>
                      <a:endParaRPr lang="en-US" altLang="ko-KR" sz="9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맘스클럽 메뉴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독서진단 진행 시점이 되면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맘스클럽 아이콘에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표시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구현 가능여부 확인</a:t>
                      </a: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.[</a:t>
                      </a:r>
                      <a:r>
                        <a:rPr lang="ko-KR" altLang="en-US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개발</a:t>
                      </a: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구현 불가</a:t>
                      </a:r>
                      <a:endParaRPr lang="en-US" altLang="ko-KR" sz="900" b="1" dirty="0">
                        <a:solidFill>
                          <a:srgbClr val="FF33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158" name="직사각형 15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북클럽 패드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메뉴 구성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위치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50" y="819151"/>
            <a:ext cx="7477743" cy="467358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632523" y="4864100"/>
            <a:ext cx="573980" cy="5715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0" name="순서도: 연결자 19"/>
          <p:cNvSpPr/>
          <p:nvPr/>
        </p:nvSpPr>
        <p:spPr bwMode="auto">
          <a:xfrm>
            <a:off x="523910" y="476715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38246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환경검사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graphicFrame>
        <p:nvGraphicFramePr>
          <p:cNvPr id="251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403877"/>
              </p:ext>
            </p:extLst>
          </p:nvPr>
        </p:nvGraphicFramePr>
        <p:xfrm>
          <a:off x="7764776" y="797802"/>
          <a:ext cx="2141226" cy="841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양육자용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0~6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환경 검사의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한 화면에 모든 문제를 출력한다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세로 형태의 보기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641643"/>
                  </a:ext>
                </a:extLst>
              </a:tr>
            </a:tbl>
          </a:graphicData>
        </a:graphic>
      </p:graphicFrame>
      <p:sp>
        <p:nvSpPr>
          <p:cNvPr id="252" name="직사각형 25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65" name="모서리가 둥근 직사각형 164"/>
          <p:cNvSpPr/>
          <p:nvPr/>
        </p:nvSpPr>
        <p:spPr bwMode="auto">
          <a:xfrm>
            <a:off x="318177" y="1155657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19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 bwMode="auto">
          <a:xfrm>
            <a:off x="318179" y="1431371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아이에게 스마트폰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패드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, TV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등으로 영유아 교육 프로그램을 보여준다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67" name="직사각형 166"/>
          <p:cNvSpPr/>
          <p:nvPr/>
        </p:nvSpPr>
        <p:spPr bwMode="auto">
          <a:xfrm>
            <a:off x="437439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1066525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1695611" y="1887674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575533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1205162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아니다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1834788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보통이다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2324698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2953785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2464414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177" name="직사각형 176"/>
          <p:cNvSpPr/>
          <p:nvPr/>
        </p:nvSpPr>
        <p:spPr bwMode="auto">
          <a:xfrm>
            <a:off x="3094043" y="205635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매우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그렇다</a:t>
            </a:r>
          </a:p>
        </p:txBody>
      </p:sp>
      <p:sp>
        <p:nvSpPr>
          <p:cNvPr id="178" name="모서리가 둥근 직사각형 177"/>
          <p:cNvSpPr/>
          <p:nvPr/>
        </p:nvSpPr>
        <p:spPr bwMode="auto">
          <a:xfrm>
            <a:off x="309033" y="3003733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20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309035" y="3279447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아이에게 하루 평균 몇 분 정도 책을 보여주거나 읽어 주나요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180" name="직사각형 179"/>
          <p:cNvSpPr/>
          <p:nvPr/>
        </p:nvSpPr>
        <p:spPr bwMode="auto">
          <a:xfrm>
            <a:off x="437439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1066525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1695611" y="3756854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575533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거의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읽어주지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않음</a:t>
            </a:r>
          </a:p>
        </p:txBody>
      </p:sp>
      <p:sp>
        <p:nvSpPr>
          <p:cNvPr id="184" name="직사각형 183"/>
          <p:cNvSpPr/>
          <p:nvPr/>
        </p:nvSpPr>
        <p:spPr bwMode="auto">
          <a:xfrm>
            <a:off x="1205162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20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이내</a:t>
            </a:r>
          </a:p>
        </p:txBody>
      </p:sp>
      <p:sp>
        <p:nvSpPr>
          <p:cNvPr id="185" name="직사각형 184"/>
          <p:cNvSpPr/>
          <p:nvPr/>
        </p:nvSpPr>
        <p:spPr bwMode="auto">
          <a:xfrm>
            <a:off x="1834788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20~40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</a:p>
        </p:txBody>
      </p:sp>
      <p:sp>
        <p:nvSpPr>
          <p:cNvPr id="186" name="직사각형 185"/>
          <p:cNvSpPr/>
          <p:nvPr/>
        </p:nvSpPr>
        <p:spPr bwMode="auto">
          <a:xfrm>
            <a:off x="2324698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2953785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2464414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40~60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</a:p>
        </p:txBody>
      </p:sp>
      <p:sp>
        <p:nvSpPr>
          <p:cNvPr id="189" name="직사각형 188"/>
          <p:cNvSpPr/>
          <p:nvPr/>
        </p:nvSpPr>
        <p:spPr bwMode="auto">
          <a:xfrm>
            <a:off x="3094043" y="39255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1</a:t>
            </a:r>
            <a:r>
              <a:rPr lang="ko-KR" altLang="en-US" sz="900" kern="0" dirty="0">
                <a:solidFill>
                  <a:srgbClr val="000000"/>
                </a:solidFill>
              </a:rPr>
              <a:t>시간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이상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 rot="5400000">
            <a:off x="2933451" y="1809724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4025996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 bwMode="auto">
          <a:xfrm>
            <a:off x="408354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4100666" y="1155657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38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259" name="모서리가 둥근 직사각형 258"/>
          <p:cNvSpPr/>
          <p:nvPr/>
        </p:nvSpPr>
        <p:spPr bwMode="auto">
          <a:xfrm>
            <a:off x="4091524" y="1441357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아이가 책을 읽기 어려워 하는 가장 큰 이유를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272" name="모서리가 둥근 직사각형 271"/>
          <p:cNvSpPr/>
          <p:nvPr/>
        </p:nvSpPr>
        <p:spPr bwMode="auto">
          <a:xfrm>
            <a:off x="4047834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273" name="직선 연결선 272"/>
          <p:cNvCxnSpPr/>
          <p:nvPr/>
        </p:nvCxnSpPr>
        <p:spPr>
          <a:xfrm flipH="1">
            <a:off x="4042955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9" name="모서리가 둥근 직사각형 278"/>
          <p:cNvSpPr/>
          <p:nvPr/>
        </p:nvSpPr>
        <p:spPr bwMode="auto">
          <a:xfrm>
            <a:off x="4231201" y="5976935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282" name="직사각형 281"/>
          <p:cNvSpPr/>
          <p:nvPr/>
        </p:nvSpPr>
        <p:spPr bwMode="auto">
          <a:xfrm>
            <a:off x="4163829" y="1858811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3" name="직사각형 282"/>
          <p:cNvSpPr/>
          <p:nvPr/>
        </p:nvSpPr>
        <p:spPr bwMode="auto">
          <a:xfrm>
            <a:off x="4163829" y="2870033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4163829" y="211526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4163829" y="2371719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4163829" y="2628174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4391598" y="1843505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어려워하지 않음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8" name="직사각형 287"/>
          <p:cNvSpPr/>
          <p:nvPr/>
        </p:nvSpPr>
        <p:spPr bwMode="auto">
          <a:xfrm>
            <a:off x="4391598" y="2099959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책 내용을 쉽게 이해하지 못하고 어려워해서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9" name="직사각형 288"/>
          <p:cNvSpPr/>
          <p:nvPr/>
        </p:nvSpPr>
        <p:spPr bwMode="auto">
          <a:xfrm>
            <a:off x="4391598" y="2356415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시끄럽거나 집중할 수가 없어서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0" name="직사각형 289"/>
          <p:cNvSpPr/>
          <p:nvPr/>
        </p:nvSpPr>
        <p:spPr bwMode="auto">
          <a:xfrm>
            <a:off x="4391598" y="2612869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그냥 책 읽기에 흥미가 없어서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1" name="직사각형 290"/>
          <p:cNvSpPr/>
          <p:nvPr/>
        </p:nvSpPr>
        <p:spPr bwMode="auto">
          <a:xfrm>
            <a:off x="4391598" y="2854729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무슨 책을 읽어야 할지 몰라서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5" name="순서도: 연결자 294"/>
          <p:cNvSpPr/>
          <p:nvPr/>
        </p:nvSpPr>
        <p:spPr bwMode="auto">
          <a:xfrm>
            <a:off x="3906769" y="22768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3621370" y="1073926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1" name="순서도: 연결자 80"/>
          <p:cNvSpPr/>
          <p:nvPr/>
        </p:nvSpPr>
        <p:spPr bwMode="auto">
          <a:xfrm>
            <a:off x="3512840" y="98072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382101" y="1070669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265343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86" name="직선 연결선 85"/>
          <p:cNvCxnSpPr/>
          <p:nvPr/>
        </p:nvCxnSpPr>
        <p:spPr>
          <a:xfrm flipH="1">
            <a:off x="260464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6686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환경검사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graphicFrame>
        <p:nvGraphicFramePr>
          <p:cNvPr id="251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011517"/>
              </p:ext>
            </p:extLst>
          </p:nvPr>
        </p:nvGraphicFramePr>
        <p:xfrm>
          <a:off x="7764776" y="797802"/>
          <a:ext cx="2141226" cy="605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9006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양육자용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초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1~6)</a:t>
                      </a:r>
                    </a:p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유아동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초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1~6)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한 문항에 답안이 세 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252" name="직사각형 25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165" name="모서리가 둥근 직사각형 164"/>
          <p:cNvSpPr/>
          <p:nvPr/>
        </p:nvSpPr>
        <p:spPr bwMode="auto">
          <a:xfrm>
            <a:off x="318177" y="1155657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66" name="모서리가 둥근 직사각형 165"/>
          <p:cNvSpPr/>
          <p:nvPr/>
        </p:nvSpPr>
        <p:spPr bwMode="auto">
          <a:xfrm>
            <a:off x="318179" y="1431371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아이가 하루에 보통 몇 권의 책을 읽습니까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167" name="직사각형 166"/>
          <p:cNvSpPr/>
          <p:nvPr/>
        </p:nvSpPr>
        <p:spPr bwMode="auto">
          <a:xfrm>
            <a:off x="437439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1066525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1695611" y="1887674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575533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읽지 않음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1205162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1~2</a:t>
            </a:r>
            <a:r>
              <a:rPr lang="ko-KR" altLang="en-US" sz="900" kern="0" dirty="0">
                <a:solidFill>
                  <a:srgbClr val="000000"/>
                </a:solidFill>
              </a:rPr>
              <a:t>권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1834788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3~5</a:t>
            </a:r>
            <a:r>
              <a:rPr lang="ko-KR" altLang="en-US" sz="900" kern="0" dirty="0">
                <a:solidFill>
                  <a:srgbClr val="000000"/>
                </a:solidFill>
              </a:rPr>
              <a:t>권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2324698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2953785" y="188767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2464414" y="205635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6~10</a:t>
            </a:r>
            <a:r>
              <a:rPr lang="ko-KR" altLang="en-US" sz="900" kern="0" dirty="0">
                <a:solidFill>
                  <a:srgbClr val="000000"/>
                </a:solidFill>
              </a:rPr>
              <a:t>권</a:t>
            </a:r>
          </a:p>
        </p:txBody>
      </p:sp>
      <p:sp>
        <p:nvSpPr>
          <p:cNvPr id="177" name="직사각형 176"/>
          <p:cNvSpPr/>
          <p:nvPr/>
        </p:nvSpPr>
        <p:spPr bwMode="auto">
          <a:xfrm>
            <a:off x="3094043" y="205635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11</a:t>
            </a:r>
            <a:r>
              <a:rPr lang="ko-KR" altLang="en-US" sz="900" kern="0" dirty="0">
                <a:solidFill>
                  <a:srgbClr val="000000"/>
                </a:solidFill>
              </a:rPr>
              <a:t>권 이상</a:t>
            </a:r>
          </a:p>
        </p:txBody>
      </p:sp>
      <p:sp>
        <p:nvSpPr>
          <p:cNvPr id="178" name="모서리가 둥근 직사각형 177"/>
          <p:cNvSpPr/>
          <p:nvPr/>
        </p:nvSpPr>
        <p:spPr bwMode="auto">
          <a:xfrm>
            <a:off x="309033" y="3003733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309035" y="3279447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아이가 하루에 보통 몇 분 정도 책을 읽습니까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180" name="직사각형 179"/>
          <p:cNvSpPr/>
          <p:nvPr/>
        </p:nvSpPr>
        <p:spPr bwMode="auto">
          <a:xfrm>
            <a:off x="437439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1066525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1695611" y="3756854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575533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10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미만</a:t>
            </a:r>
          </a:p>
        </p:txBody>
      </p:sp>
      <p:sp>
        <p:nvSpPr>
          <p:cNvPr id="184" name="직사각형 183"/>
          <p:cNvSpPr/>
          <p:nvPr/>
        </p:nvSpPr>
        <p:spPr bwMode="auto">
          <a:xfrm>
            <a:off x="1205162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10~30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미만</a:t>
            </a:r>
          </a:p>
        </p:txBody>
      </p:sp>
      <p:sp>
        <p:nvSpPr>
          <p:cNvPr id="185" name="직사각형 184"/>
          <p:cNvSpPr/>
          <p:nvPr/>
        </p:nvSpPr>
        <p:spPr bwMode="auto">
          <a:xfrm>
            <a:off x="1834788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30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  <a:r>
              <a:rPr lang="en-US" altLang="ko-KR" sz="900" kern="0" dirty="0">
                <a:solidFill>
                  <a:srgbClr val="000000"/>
                </a:solidFill>
              </a:rPr>
              <a:t>~60</a:t>
            </a:r>
            <a:r>
              <a:rPr lang="ko-KR" altLang="en-US" sz="900" kern="0" dirty="0">
                <a:solidFill>
                  <a:srgbClr val="000000"/>
                </a:solidFill>
              </a:rPr>
              <a:t>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미만</a:t>
            </a:r>
          </a:p>
        </p:txBody>
      </p:sp>
      <p:sp>
        <p:nvSpPr>
          <p:cNvPr id="186" name="직사각형 185"/>
          <p:cNvSpPr/>
          <p:nvPr/>
        </p:nvSpPr>
        <p:spPr bwMode="auto">
          <a:xfrm>
            <a:off x="2324698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2953785" y="375685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2464414" y="3925535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2</a:t>
            </a:r>
            <a:r>
              <a:rPr lang="ko-KR" altLang="en-US" sz="900" kern="0" dirty="0">
                <a:solidFill>
                  <a:srgbClr val="000000"/>
                </a:solidFill>
              </a:rPr>
              <a:t>시간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미만</a:t>
            </a:r>
          </a:p>
        </p:txBody>
      </p:sp>
      <p:sp>
        <p:nvSpPr>
          <p:cNvPr id="189" name="직사각형 188"/>
          <p:cNvSpPr/>
          <p:nvPr/>
        </p:nvSpPr>
        <p:spPr bwMode="auto">
          <a:xfrm>
            <a:off x="3094043" y="392553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2</a:t>
            </a:r>
            <a:r>
              <a:rPr lang="ko-KR" altLang="en-US" sz="900" kern="0" dirty="0">
                <a:solidFill>
                  <a:srgbClr val="000000"/>
                </a:solidFill>
              </a:rPr>
              <a:t>시간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이상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 rot="5400000">
            <a:off x="2933451" y="1809724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3" name="모서리가 둥근 직사각형 202"/>
          <p:cNvSpPr/>
          <p:nvPr/>
        </p:nvSpPr>
        <p:spPr>
          <a:xfrm>
            <a:off x="4025996" y="717177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5" name="모서리가 둥근 직사각형 204"/>
          <p:cNvSpPr/>
          <p:nvPr/>
        </p:nvSpPr>
        <p:spPr bwMode="auto">
          <a:xfrm>
            <a:off x="408354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4100666" y="1155657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208" name="모서리가 둥근 직사각형 207"/>
          <p:cNvSpPr/>
          <p:nvPr/>
        </p:nvSpPr>
        <p:spPr bwMode="auto">
          <a:xfrm>
            <a:off x="4100668" y="1431374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아이가 지난 학기 동안 다음의 활동을 얼마나 자주 했습니까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?</a:t>
            </a:r>
          </a:p>
        </p:txBody>
      </p:sp>
      <p:sp>
        <p:nvSpPr>
          <p:cNvPr id="209" name="직사각형 208"/>
          <p:cNvSpPr/>
          <p:nvPr/>
        </p:nvSpPr>
        <p:spPr bwMode="auto">
          <a:xfrm>
            <a:off x="4219930" y="2132855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10" name="직사각형 209"/>
          <p:cNvSpPr/>
          <p:nvPr/>
        </p:nvSpPr>
        <p:spPr bwMode="auto">
          <a:xfrm>
            <a:off x="4849016" y="2132855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5478103" y="2132855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4358023" y="230153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전혀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안함</a:t>
            </a:r>
          </a:p>
        </p:txBody>
      </p:sp>
      <p:sp>
        <p:nvSpPr>
          <p:cNvPr id="213" name="직사각형 212"/>
          <p:cNvSpPr/>
          <p:nvPr/>
        </p:nvSpPr>
        <p:spPr bwMode="auto">
          <a:xfrm>
            <a:off x="4987649" y="230153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달에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번</a:t>
            </a:r>
          </a:p>
        </p:txBody>
      </p:sp>
      <p:sp>
        <p:nvSpPr>
          <p:cNvPr id="214" name="직사각형 213"/>
          <p:cNvSpPr/>
          <p:nvPr/>
        </p:nvSpPr>
        <p:spPr bwMode="auto">
          <a:xfrm>
            <a:off x="5617278" y="230153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달에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몇 번</a:t>
            </a:r>
          </a:p>
        </p:txBody>
      </p:sp>
      <p:sp>
        <p:nvSpPr>
          <p:cNvPr id="254" name="직사각형 253"/>
          <p:cNvSpPr/>
          <p:nvPr/>
        </p:nvSpPr>
        <p:spPr bwMode="auto">
          <a:xfrm>
            <a:off x="6107187" y="2132855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55" name="직사각형 254"/>
          <p:cNvSpPr/>
          <p:nvPr/>
        </p:nvSpPr>
        <p:spPr bwMode="auto">
          <a:xfrm>
            <a:off x="6736276" y="2132855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6246905" y="230153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일주일에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몇 번</a:t>
            </a:r>
          </a:p>
        </p:txBody>
      </p:sp>
      <p:sp>
        <p:nvSpPr>
          <p:cNvPr id="257" name="직사각형 256"/>
          <p:cNvSpPr/>
          <p:nvPr/>
        </p:nvSpPr>
        <p:spPr bwMode="auto">
          <a:xfrm>
            <a:off x="6876533" y="2301538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거의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매일</a:t>
            </a: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4100668" y="1844830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종이 책 읽기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교과서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참고서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문제집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만화 제외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)</a:t>
            </a:r>
          </a:p>
        </p:txBody>
      </p:sp>
      <p:sp>
        <p:nvSpPr>
          <p:cNvPr id="108" name="모서리가 둥근 직사각형 107"/>
          <p:cNvSpPr/>
          <p:nvPr/>
        </p:nvSpPr>
        <p:spPr bwMode="auto">
          <a:xfrm>
            <a:off x="4100668" y="2990494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전자기기로 책 듣거나 읽기</a:t>
            </a:r>
            <a:endParaRPr lang="en-US" altLang="ko-KR" sz="9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4100668" y="4142620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학교 도서관이나 주변 도서관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서점 방문</a:t>
            </a:r>
            <a:endParaRPr lang="en-US" altLang="ko-KR" sz="9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4218083" y="323431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4847171" y="323431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5476256" y="3234314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4356178" y="340299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전혀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안함</a:t>
            </a:r>
          </a:p>
        </p:txBody>
      </p:sp>
      <p:sp>
        <p:nvSpPr>
          <p:cNvPr id="125" name="직사각형 124"/>
          <p:cNvSpPr/>
          <p:nvPr/>
        </p:nvSpPr>
        <p:spPr bwMode="auto">
          <a:xfrm>
            <a:off x="4985807" y="340299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달에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번</a:t>
            </a:r>
          </a:p>
        </p:txBody>
      </p:sp>
      <p:sp>
        <p:nvSpPr>
          <p:cNvPr id="126" name="직사각형 125"/>
          <p:cNvSpPr/>
          <p:nvPr/>
        </p:nvSpPr>
        <p:spPr bwMode="auto">
          <a:xfrm>
            <a:off x="5615433" y="340299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달에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몇 번</a:t>
            </a:r>
          </a:p>
        </p:txBody>
      </p:sp>
      <p:sp>
        <p:nvSpPr>
          <p:cNvPr id="127" name="직사각형 126"/>
          <p:cNvSpPr/>
          <p:nvPr/>
        </p:nvSpPr>
        <p:spPr bwMode="auto">
          <a:xfrm>
            <a:off x="6105342" y="323431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734429" y="3234314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6245062" y="340299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일주일에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몇 번</a:t>
            </a:r>
          </a:p>
        </p:txBody>
      </p:sp>
      <p:sp>
        <p:nvSpPr>
          <p:cNvPr id="130" name="직사각형 129"/>
          <p:cNvSpPr/>
          <p:nvPr/>
        </p:nvSpPr>
        <p:spPr bwMode="auto">
          <a:xfrm>
            <a:off x="6874688" y="3402994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거의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매일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4218083" y="440523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4847171" y="440523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5476256" y="4405237"/>
            <a:ext cx="542104" cy="50311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4356178" y="457391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전혀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안함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4985807" y="457391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달에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번</a:t>
            </a:r>
          </a:p>
        </p:txBody>
      </p:sp>
      <p:sp>
        <p:nvSpPr>
          <p:cNvPr id="136" name="직사각형 135"/>
          <p:cNvSpPr/>
          <p:nvPr/>
        </p:nvSpPr>
        <p:spPr bwMode="auto">
          <a:xfrm>
            <a:off x="5615433" y="457391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한 달에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몇 번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6105342" y="440523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6734429" y="4405237"/>
            <a:ext cx="542104" cy="50311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6245062" y="457391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일주일에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몇 번</a:t>
            </a:r>
          </a:p>
        </p:txBody>
      </p:sp>
      <p:sp>
        <p:nvSpPr>
          <p:cNvPr id="140" name="직사각형 139"/>
          <p:cNvSpPr/>
          <p:nvPr/>
        </p:nvSpPr>
        <p:spPr bwMode="auto">
          <a:xfrm>
            <a:off x="6874688" y="4573916"/>
            <a:ext cx="265911" cy="18483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거의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매일</a:t>
            </a:r>
          </a:p>
        </p:txBody>
      </p:sp>
      <p:sp>
        <p:nvSpPr>
          <p:cNvPr id="142" name="순서도: 연결자 141"/>
          <p:cNvSpPr/>
          <p:nvPr/>
        </p:nvSpPr>
        <p:spPr bwMode="auto">
          <a:xfrm>
            <a:off x="3906769" y="280983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 bwMode="auto">
          <a:xfrm>
            <a:off x="4047834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flipH="1">
            <a:off x="4042955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모서리가 둥근 직사각형 100"/>
          <p:cNvSpPr/>
          <p:nvPr/>
        </p:nvSpPr>
        <p:spPr bwMode="auto">
          <a:xfrm>
            <a:off x="4231201" y="5976935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265343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260464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3621370" y="1073926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7382101" y="1070669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7382101" y="1070670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6" name="직사각형 85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6956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환경검사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graphicFrame>
        <p:nvGraphicFramePr>
          <p:cNvPr id="251" name="표 2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63941"/>
              </p:ext>
            </p:extLst>
          </p:nvPr>
        </p:nvGraphicFramePr>
        <p:xfrm>
          <a:off x="7764776" y="797803"/>
          <a:ext cx="2141226" cy="47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양육자용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초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1~6)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252" name="직사각형 25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34453" y="1151877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50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334455" y="1427591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아이가 책을 읽기 어려워 하는 가장 큰 이유를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91" name="직사각형 90"/>
          <p:cNvSpPr/>
          <p:nvPr/>
        </p:nvSpPr>
        <p:spPr bwMode="auto">
          <a:xfrm>
            <a:off x="406760" y="1845046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406760" y="2856270"/>
            <a:ext cx="157028" cy="14573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406760" y="2101500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406760" y="2357955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406760" y="2614409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634526" y="1829743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어려워하지 않음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634526" y="2086197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책 내용이 잘 안 읽혀지고 어려워서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634526" y="2342651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시끄럽거나 집중할 수가 없어서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634526" y="2599104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학원을 가거나 숙제 때문에 시간이 없어서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634526" y="2840967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그냥 책 읽기가 지겹고 싫어서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406760" y="3113433"/>
            <a:ext cx="157028" cy="145734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6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634526" y="3098130"/>
            <a:ext cx="2784131" cy="1763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무슨 책을 읽어야 할지 몰라서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65343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260464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3621370" y="1073926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495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환경검사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검사 문항</a:t>
            </a:r>
          </a:p>
        </p:txBody>
      </p:sp>
      <p:sp>
        <p:nvSpPr>
          <p:cNvPr id="87" name="모서리가 둥근 직사각형 86"/>
          <p:cNvSpPr/>
          <p:nvPr/>
        </p:nvSpPr>
        <p:spPr>
          <a:xfrm rot="5400000">
            <a:off x="-849043" y="1862909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graphicFrame>
        <p:nvGraphicFramePr>
          <p:cNvPr id="251" name="표 250"/>
          <p:cNvGraphicFramePr>
            <a:graphicFrameLocks noGrp="1"/>
          </p:cNvGraphicFramePr>
          <p:nvPr>
            <p:extLst/>
          </p:nvPr>
        </p:nvGraphicFramePr>
        <p:xfrm>
          <a:off x="7764776" y="797800"/>
          <a:ext cx="2141226" cy="1118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유아용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5~6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환경 검사의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한 화면에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개의 문제가 보여지므로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페이지 이동 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2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개 단위의 개수로 카운트한다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선택 시 문제가 음성으로 재생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12070"/>
                  </a:ext>
                </a:extLst>
              </a:tr>
            </a:tbl>
          </a:graphicData>
        </a:graphic>
      </p:graphicFrame>
      <p:sp>
        <p:nvSpPr>
          <p:cNvPr id="252" name="직사각형 251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pic>
        <p:nvPicPr>
          <p:cNvPr id="142" name="_x56203968" descr="EMB0000103030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85" y="1767461"/>
            <a:ext cx="485775" cy="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_x56203728" descr="EMB00001030302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067" y="1769223"/>
            <a:ext cx="48228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_x56204048" descr="EMB0000103030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602" y="1768533"/>
            <a:ext cx="49530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모서리가 둥근 직사각형 129"/>
          <p:cNvSpPr/>
          <p:nvPr/>
        </p:nvSpPr>
        <p:spPr bwMode="auto">
          <a:xfrm>
            <a:off x="313949" y="1161753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1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31" name="모서리가 둥근 직사각형 130"/>
          <p:cNvSpPr/>
          <p:nvPr/>
        </p:nvSpPr>
        <p:spPr bwMode="auto">
          <a:xfrm>
            <a:off x="313951" y="1412778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우리 가족은 책 읽기를 좋아해요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 </a:t>
            </a:r>
          </a:p>
        </p:txBody>
      </p:sp>
      <p:sp>
        <p:nvSpPr>
          <p:cNvPr id="145" name="모서리가 둥근 직사각형 144"/>
          <p:cNvSpPr/>
          <p:nvPr/>
        </p:nvSpPr>
        <p:spPr bwMode="auto">
          <a:xfrm>
            <a:off x="304805" y="265543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2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304806" y="2930795"/>
            <a:ext cx="3318387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우리 가족은 내가 책을 읽으면 칭찬해줘요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sp>
        <p:nvSpPr>
          <p:cNvPr id="157" name="직사각형 156"/>
          <p:cNvSpPr/>
          <p:nvPr/>
        </p:nvSpPr>
        <p:spPr bwMode="auto">
          <a:xfrm>
            <a:off x="405983" y="1676636"/>
            <a:ext cx="960374" cy="89129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1455020" y="1676636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2504060" y="1676636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541319" y="2288665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아니에요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1590356" y="2288665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보통이에요</a:t>
            </a:r>
          </a:p>
        </p:txBody>
      </p:sp>
      <p:sp>
        <p:nvSpPr>
          <p:cNvPr id="162" name="직사각형 161"/>
          <p:cNvSpPr/>
          <p:nvPr/>
        </p:nvSpPr>
        <p:spPr bwMode="auto">
          <a:xfrm>
            <a:off x="2639396" y="2288668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그래요</a:t>
            </a:r>
          </a:p>
        </p:txBody>
      </p:sp>
      <p:pic>
        <p:nvPicPr>
          <p:cNvPr id="164" name="_x56203968" descr="EMB0000103030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85" y="3276599"/>
            <a:ext cx="485775" cy="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_x56203728" descr="EMB00001030302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067" y="3278361"/>
            <a:ext cx="48228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_x56204048" descr="EMB0000103030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603" y="3277671"/>
            <a:ext cx="49530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직사각형 166"/>
          <p:cNvSpPr/>
          <p:nvPr/>
        </p:nvSpPr>
        <p:spPr bwMode="auto">
          <a:xfrm>
            <a:off x="405983" y="3185776"/>
            <a:ext cx="960374" cy="89129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1455020" y="3185776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2504060" y="3185776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541319" y="3797803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아니에요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1590356" y="3797803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보통이에요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2639396" y="3797806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그래요</a:t>
            </a:r>
          </a:p>
        </p:txBody>
      </p:sp>
      <p:pic>
        <p:nvPicPr>
          <p:cNvPr id="174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94486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563" y="2588165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순서도: 연결자 175"/>
          <p:cNvSpPr/>
          <p:nvPr/>
        </p:nvSpPr>
        <p:spPr bwMode="auto">
          <a:xfrm>
            <a:off x="3080061" y="261028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621370" y="1073926"/>
            <a:ext cx="48009" cy="477486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1" name="순서도: 연결자 50"/>
          <p:cNvSpPr/>
          <p:nvPr/>
        </p:nvSpPr>
        <p:spPr bwMode="auto">
          <a:xfrm>
            <a:off x="3440832" y="93084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265343" y="5891182"/>
            <a:ext cx="3387073" cy="412806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 flipH="1">
            <a:off x="260464" y="5891180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검사 완료</a:t>
            </a: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15543" y="4305765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3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15546" y="4522951"/>
            <a:ext cx="3318387" cy="4051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엄마 아빠는 책을 잘 읽지 않으면서 나에게는 책을 읽으라고 해요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 </a:t>
            </a:r>
          </a:p>
        </p:txBody>
      </p:sp>
      <p:pic>
        <p:nvPicPr>
          <p:cNvPr id="57" name="_x56203968" descr="EMB00001030302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23" y="5004792"/>
            <a:ext cx="485775" cy="4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_x56203728" descr="EMB00001030302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807" y="5006553"/>
            <a:ext cx="48228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_x56204048" descr="EMB0000103030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342" y="5005862"/>
            <a:ext cx="495301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 bwMode="auto">
          <a:xfrm>
            <a:off x="416722" y="4913967"/>
            <a:ext cx="960374" cy="891297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1465760" y="4913967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514799" y="4913967"/>
            <a:ext cx="960374" cy="891297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52058" y="5525994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아니에요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1601096" y="5525994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보통이에요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2650135" y="5525997"/>
            <a:ext cx="689702" cy="20331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그래요</a:t>
            </a:r>
          </a:p>
        </p:txBody>
      </p:sp>
      <p:pic>
        <p:nvPicPr>
          <p:cNvPr id="66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1305" y="4238500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63753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중간 화면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검 사 시 작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모서리가 둥근 직사각형 61"/>
          <p:cNvSpPr/>
          <p:nvPr/>
        </p:nvSpPr>
        <p:spPr bwMode="auto">
          <a:xfrm>
            <a:off x="253352" y="2175673"/>
            <a:ext cx="3403647" cy="551073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능력 검사 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부모용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를 완료하였습니다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계속해서 다음 검사를 진행해 주세요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200" b="1" kern="0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8194" name="Picture 2" descr="https://static.thenounproject.com/png/16018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006" y="1379762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 bwMode="auto">
          <a:xfrm>
            <a:off x="407879" y="2924944"/>
            <a:ext cx="3097127" cy="62503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독서진단은 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환경 등 총 세 가지 검사로 구성되어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아래 검사 항목을 선택하시어 검사를 진행하시기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416527" y="5197613"/>
            <a:ext cx="3097127" cy="53564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검사는 처음부터 끝까지 한 번에 완료해야 보다 정확한 결과를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얻을 수 있습니다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능력 검사의 경우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부모용 검사를 먼저 진행하실 것을 권장 </a:t>
            </a: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드립니다</a:t>
            </a:r>
            <a:r>
              <a:rPr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순서도: 연결자 87"/>
          <p:cNvSpPr/>
          <p:nvPr/>
        </p:nvSpPr>
        <p:spPr bwMode="auto">
          <a:xfrm>
            <a:off x="154085" y="582178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35871"/>
              </p:ext>
            </p:extLst>
          </p:nvPr>
        </p:nvGraphicFramePr>
        <p:xfrm>
          <a:off x="7764776" y="797803"/>
          <a:ext cx="2141226" cy="1652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전체 검사 중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잔여 검사가 하나 이상 남았을 경우 노출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완료한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검사내용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안내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072133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시작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 검사의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번 문항으로 이동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검사 대상이 초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1~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초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6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이면서 시행 월이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1,2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월일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검사지 선택 팝업 출력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278722"/>
                  </a:ext>
                </a:extLst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44" name="순서도: 연결자 43"/>
          <p:cNvSpPr/>
          <p:nvPr/>
        </p:nvSpPr>
        <p:spPr bwMode="auto">
          <a:xfrm>
            <a:off x="402326" y="219032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46" name="도넛 45"/>
          <p:cNvSpPr/>
          <p:nvPr/>
        </p:nvSpPr>
        <p:spPr bwMode="auto">
          <a:xfrm>
            <a:off x="602978" y="3630124"/>
            <a:ext cx="662971" cy="662971"/>
          </a:xfrm>
          <a:prstGeom prst="donut">
            <a:avLst>
              <a:gd name="adj" fmla="val 7472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1" name="도넛 60"/>
          <p:cNvSpPr/>
          <p:nvPr/>
        </p:nvSpPr>
        <p:spPr bwMode="auto">
          <a:xfrm>
            <a:off x="1618434" y="3630124"/>
            <a:ext cx="662971" cy="662971"/>
          </a:xfrm>
          <a:prstGeom prst="donut">
            <a:avLst>
              <a:gd name="adj" fmla="val 6763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3" name="도넛 62"/>
          <p:cNvSpPr/>
          <p:nvPr/>
        </p:nvSpPr>
        <p:spPr bwMode="auto">
          <a:xfrm>
            <a:off x="2636824" y="3630126"/>
            <a:ext cx="662971" cy="662971"/>
          </a:xfrm>
          <a:prstGeom prst="donut">
            <a:avLst>
              <a:gd name="adj" fmla="val 663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7" name="도넛 66"/>
          <p:cNvSpPr/>
          <p:nvPr/>
        </p:nvSpPr>
        <p:spPr bwMode="auto">
          <a:xfrm>
            <a:off x="602978" y="4422212"/>
            <a:ext cx="662971" cy="662971"/>
          </a:xfrm>
          <a:prstGeom prst="donut">
            <a:avLst>
              <a:gd name="adj" fmla="val 6402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8" name="도넛 67"/>
          <p:cNvSpPr/>
          <p:nvPr/>
        </p:nvSpPr>
        <p:spPr bwMode="auto">
          <a:xfrm>
            <a:off x="1618434" y="4422212"/>
            <a:ext cx="662971" cy="662971"/>
          </a:xfrm>
          <a:prstGeom prst="donut">
            <a:avLst>
              <a:gd name="adj" fmla="val 6881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9" name="도넛 68"/>
          <p:cNvSpPr/>
          <p:nvPr/>
        </p:nvSpPr>
        <p:spPr bwMode="auto">
          <a:xfrm>
            <a:off x="2636824" y="4422214"/>
            <a:ext cx="662971" cy="662971"/>
          </a:xfrm>
          <a:prstGeom prst="donu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610271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625727" y="3759593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644121" y="3759597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부모용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610271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능력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625727" y="4551679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흥미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2644121" y="4551682"/>
            <a:ext cx="648387" cy="40404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환경 검사</a:t>
            </a:r>
            <a:endParaRPr lang="en-US" altLang="ko-KR" sz="9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자녀용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 rot="20700000">
            <a:off x="554591" y="3799275"/>
            <a:ext cx="778601" cy="326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rgbClr val="2B4D89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2B4D8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검사완료</a:t>
            </a:r>
            <a:endParaRPr lang="ko-KR" altLang="en-US" sz="1600" b="1" kern="0" dirty="0">
              <a:solidFill>
                <a:srgbClr val="2B4D8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9853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완료 화면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rot="5400000">
            <a:off x="-851053" y="1809306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396272" y="5732844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결 과 보 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1416" y="725962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196" y="780198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 bwMode="auto">
          <a:xfrm>
            <a:off x="260946" y="2166055"/>
            <a:ext cx="3403647" cy="551073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수고하셨습니다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>
                <a:solidFill>
                  <a:srgbClr val="000000"/>
                </a:solidFill>
                <a:latin typeface="+mn-ea"/>
              </a:rPr>
              <a:t>검사가 완료되었습니다</a:t>
            </a: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200" b="1" kern="0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35" name="Picture 6" descr="https://static.thenounproject.com/png/180550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9929" y="1383495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static.thenounproject.com/png/1830365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945" y="3617006"/>
            <a:ext cx="283166" cy="2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static.thenounproject.com/png/1502709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218" y="4143094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 bwMode="auto">
          <a:xfrm>
            <a:off x="393195" y="3179405"/>
            <a:ext cx="1951665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1" b="1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1101" b="1" kern="0" dirty="0" smtClean="0">
                <a:solidFill>
                  <a:srgbClr val="000000"/>
                </a:solidFill>
              </a:rPr>
              <a:t>독서진단 </a:t>
            </a:r>
            <a:r>
              <a:rPr lang="ko-KR" altLang="en-US" sz="1101" b="1" kern="0" dirty="0">
                <a:solidFill>
                  <a:srgbClr val="000000"/>
                </a:solidFill>
              </a:rPr>
              <a:t>결과는</a:t>
            </a:r>
            <a:endParaRPr lang="ko-KR" altLang="en-US" sz="1101" b="1" kern="0" dirty="0">
              <a:solidFill>
                <a:schemeClr val="accent5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825240" y="3564294"/>
            <a:ext cx="2730792" cy="38859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같은 나이이더라도 태어난 달이나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시기에 따라 결과가 달라질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825240" y="4120111"/>
            <a:ext cx="2730792" cy="38859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결과가 좋지 않더라도 책을 얼마나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가까이 하느냐에 따라 빠르게 좋아질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6" name="순서도: 연결자 65"/>
          <p:cNvSpPr/>
          <p:nvPr/>
        </p:nvSpPr>
        <p:spPr bwMode="auto">
          <a:xfrm>
            <a:off x="167098" y="581216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4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27775"/>
              </p:ext>
            </p:extLst>
          </p:nvPr>
        </p:nvGraphicFramePr>
        <p:xfrm>
          <a:off x="7764776" y="797803"/>
          <a:ext cx="2141226" cy="47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모든 검사를 완료한 경우 노출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결과 화면으로 이동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41597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결과 리스트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93298"/>
              </p:ext>
            </p:extLst>
          </p:nvPr>
        </p:nvGraphicFramePr>
        <p:xfrm>
          <a:off x="7764776" y="797801"/>
          <a:ext cx="2141226" cy="4648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결과 화면으로 이동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67541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86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https://static.thenounproject.com/png/18303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242" y="1601199"/>
            <a:ext cx="283166" cy="2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https://static.thenounproject.com/png/1502709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512" y="2127284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모서리가 둥근 직사각형 169"/>
          <p:cNvSpPr/>
          <p:nvPr/>
        </p:nvSpPr>
        <p:spPr bwMode="auto">
          <a:xfrm>
            <a:off x="344491" y="1163598"/>
            <a:ext cx="1951665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101" b="1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1101" b="1" kern="0" dirty="0" smtClean="0">
                <a:solidFill>
                  <a:srgbClr val="000000"/>
                </a:solidFill>
              </a:rPr>
              <a:t>독서진단 </a:t>
            </a:r>
            <a:r>
              <a:rPr lang="ko-KR" altLang="en-US" sz="1101" b="1" kern="0" dirty="0">
                <a:solidFill>
                  <a:srgbClr val="000000"/>
                </a:solidFill>
              </a:rPr>
              <a:t>결과는</a:t>
            </a:r>
            <a:endParaRPr lang="ko-KR" altLang="en-US" sz="1101" b="1" kern="0" dirty="0">
              <a:solidFill>
                <a:schemeClr val="accent5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 bwMode="auto">
          <a:xfrm>
            <a:off x="776536" y="1548487"/>
            <a:ext cx="2730792" cy="38859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같은 나이이더라도 태어난 달이나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시기에 따라 결과가 달라질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776536" y="2104303"/>
            <a:ext cx="2730792" cy="388595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검사 결과가 좋지 않더라도 책을 얼마나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가까이 하느냐에 따라 빠르게 좋아질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7" name="모서리가 둥근 직사각형 176"/>
          <p:cNvSpPr/>
          <p:nvPr/>
        </p:nvSpPr>
        <p:spPr bwMode="auto">
          <a:xfrm>
            <a:off x="398287" y="5733258"/>
            <a:ext cx="3097126" cy="352541"/>
          </a:xfrm>
          <a:prstGeom prst="roundRect">
            <a:avLst>
              <a:gd name="adj" fmla="val 14506"/>
            </a:avLst>
          </a:prstGeom>
          <a:solidFill>
            <a:schemeClr val="bg1"/>
          </a:solidFill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70C0"/>
                </a:solidFill>
              </a:rPr>
              <a:t>처 음 으 로</a:t>
            </a:r>
          </a:p>
        </p:txBody>
      </p:sp>
      <p:sp>
        <p:nvSpPr>
          <p:cNvPr id="238" name="직사각형 237"/>
          <p:cNvSpPr/>
          <p:nvPr/>
        </p:nvSpPr>
        <p:spPr bwMode="auto">
          <a:xfrm>
            <a:off x="398289" y="3141124"/>
            <a:ext cx="3097127" cy="7110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39" name="직사각형 238"/>
          <p:cNvSpPr/>
          <p:nvPr/>
        </p:nvSpPr>
        <p:spPr bwMode="auto">
          <a:xfrm>
            <a:off x="521683" y="3530204"/>
            <a:ext cx="1377887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김웅진 </a:t>
            </a:r>
            <a:r>
              <a:rPr lang="en-US" altLang="ko-KR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</a:t>
            </a:r>
            <a:r>
              <a:rPr lang="en-US" altLang="ko-KR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2)</a:t>
            </a:r>
            <a:endParaRPr lang="ko-KR" altLang="en-US" sz="10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1" name="직사각형 240"/>
          <p:cNvSpPr/>
          <p:nvPr/>
        </p:nvSpPr>
        <p:spPr bwMode="auto">
          <a:xfrm>
            <a:off x="2674388" y="3478047"/>
            <a:ext cx="744316" cy="298923"/>
          </a:xfrm>
          <a:prstGeom prst="rect">
            <a:avLst/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>
                <a:solidFill>
                  <a:schemeClr val="bg1"/>
                </a:solidFill>
              </a:rPr>
              <a:t>결과 보기</a:t>
            </a:r>
            <a:endParaRPr lang="ko-KR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242" name="모서리가 둥근 직사각형 241"/>
          <p:cNvSpPr/>
          <p:nvPr/>
        </p:nvSpPr>
        <p:spPr bwMode="auto">
          <a:xfrm>
            <a:off x="521684" y="3246311"/>
            <a:ext cx="1089427" cy="17367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</a:t>
            </a: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3" name="직사각형 242"/>
          <p:cNvSpPr/>
          <p:nvPr/>
        </p:nvSpPr>
        <p:spPr bwMode="auto">
          <a:xfrm>
            <a:off x="398288" y="3847378"/>
            <a:ext cx="3097127" cy="7110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244" name="직사각형 243"/>
          <p:cNvSpPr/>
          <p:nvPr/>
        </p:nvSpPr>
        <p:spPr bwMode="auto">
          <a:xfrm>
            <a:off x="521680" y="4236458"/>
            <a:ext cx="1377887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김웅진 </a:t>
            </a:r>
            <a:r>
              <a:rPr lang="en-US" altLang="ko-KR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</a:t>
            </a:r>
            <a:r>
              <a:rPr lang="en-US" altLang="ko-KR" sz="10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3)</a:t>
            </a:r>
            <a:endParaRPr lang="ko-KR" altLang="en-US" sz="10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6" name="직사각형 245"/>
          <p:cNvSpPr/>
          <p:nvPr/>
        </p:nvSpPr>
        <p:spPr bwMode="auto">
          <a:xfrm>
            <a:off x="2674386" y="4184300"/>
            <a:ext cx="744316" cy="298923"/>
          </a:xfrm>
          <a:prstGeom prst="rect">
            <a:avLst/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>
                <a:solidFill>
                  <a:schemeClr val="bg1"/>
                </a:solidFill>
              </a:rPr>
              <a:t>결과 보기</a:t>
            </a:r>
            <a:endParaRPr lang="ko-KR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248" name="모서리가 둥근 직사각형 247"/>
          <p:cNvSpPr/>
          <p:nvPr/>
        </p:nvSpPr>
        <p:spPr bwMode="auto">
          <a:xfrm>
            <a:off x="521682" y="3952565"/>
            <a:ext cx="1089427" cy="17367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2018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</a:t>
            </a: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07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1" name="순서도: 연결자 250"/>
          <p:cNvSpPr/>
          <p:nvPr/>
        </p:nvSpPr>
        <p:spPr bwMode="auto">
          <a:xfrm>
            <a:off x="2504728" y="334721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621370" y="1073926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3621370" y="1073926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3477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결과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타입 구분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60000"/>
              </p:ext>
            </p:extLst>
          </p:nvPr>
        </p:nvGraphicFramePr>
        <p:xfrm>
          <a:off x="488506" y="1196753"/>
          <a:ext cx="8712970" cy="2721897"/>
        </p:xfrm>
        <a:graphic>
          <a:graphicData uri="http://schemas.openxmlformats.org/drawingml/2006/table">
            <a:tbl>
              <a:tblPr/>
              <a:tblGrid>
                <a:gridCol w="927003">
                  <a:extLst>
                    <a:ext uri="{9D8B030D-6E8A-4147-A177-3AD203B41FA5}">
                      <a16:colId xmlns:a16="http://schemas.microsoft.com/office/drawing/2014/main" val="3209631577"/>
                    </a:ext>
                  </a:extLst>
                </a:gridCol>
                <a:gridCol w="2385366">
                  <a:extLst>
                    <a:ext uri="{9D8B030D-6E8A-4147-A177-3AD203B41FA5}">
                      <a16:colId xmlns:a16="http://schemas.microsoft.com/office/drawing/2014/main" val="3931498455"/>
                    </a:ext>
                  </a:extLst>
                </a:gridCol>
                <a:gridCol w="2664297">
                  <a:extLst>
                    <a:ext uri="{9D8B030D-6E8A-4147-A177-3AD203B41FA5}">
                      <a16:colId xmlns:a16="http://schemas.microsoft.com/office/drawing/2014/main" val="2147200925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726643973"/>
                    </a:ext>
                  </a:extLst>
                </a:gridCol>
              </a:tblGrid>
              <a:tr h="302433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가망 고객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북클럽 회원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80280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 이하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 결과 없음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예시화면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종합결과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종합결과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693373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206656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독서활동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독서활동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47911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 플랜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논의 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 플랜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논의 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69932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 이상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 결과 없음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예시화면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종합결과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종합결과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978690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654251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독서활동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독서활동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897874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 플랜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논의 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독서 플랜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노출여부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논의 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28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2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스크롤 방식</a:t>
            </a:r>
            <a:endParaRPr lang="ko-KR" altLang="en-US" dirty="0">
              <a:cs typeface="Times New Roman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960" y="1117884"/>
            <a:ext cx="2344338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4958" y="1117884"/>
            <a:ext cx="2352666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7" y="1117884"/>
            <a:ext cx="2344338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278" y="1117884"/>
            <a:ext cx="2344338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5" name="오른쪽 화살표 14"/>
          <p:cNvSpPr/>
          <p:nvPr/>
        </p:nvSpPr>
        <p:spPr bwMode="auto">
          <a:xfrm rot="10800000">
            <a:off x="2626533" y="2825379"/>
            <a:ext cx="833353" cy="424228"/>
          </a:xfrm>
          <a:prstGeom prst="rightArrow">
            <a:avLst>
              <a:gd name="adj1" fmla="val 50000"/>
              <a:gd name="adj2" fmla="val 86376"/>
            </a:avLst>
          </a:prstGeom>
          <a:solidFill>
            <a:schemeClr val="tx1">
              <a:lumMod val="75000"/>
              <a:lumOff val="25000"/>
              <a:alpha val="38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9218" name="Picture 2" descr="https://static.thenounproject.com/png/448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91" y="4797155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 bwMode="auto">
          <a:xfrm>
            <a:off x="575108" y="5157191"/>
            <a:ext cx="1732071" cy="289628"/>
          </a:xfrm>
          <a:prstGeom prst="rect">
            <a:avLst/>
          </a:prstGeom>
          <a:solidFill>
            <a:srgbClr val="0070C0"/>
          </a:solidFill>
          <a:ln w="6350">
            <a:solidFill>
              <a:srgbClr val="546882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>
                <a:solidFill>
                  <a:schemeClr val="bg1"/>
                </a:solidFill>
              </a:rPr>
              <a:t>선택하여 항목 이동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712" name="오른쪽 화살표 711"/>
          <p:cNvSpPr/>
          <p:nvPr/>
        </p:nvSpPr>
        <p:spPr bwMode="auto">
          <a:xfrm rot="5400000">
            <a:off x="5836380" y="3952336"/>
            <a:ext cx="833353" cy="424228"/>
          </a:xfrm>
          <a:prstGeom prst="rightArrow">
            <a:avLst>
              <a:gd name="adj1" fmla="val 50000"/>
              <a:gd name="adj2" fmla="val 86376"/>
            </a:avLst>
          </a:prstGeom>
          <a:solidFill>
            <a:schemeClr val="tx1">
              <a:lumMod val="75000"/>
              <a:lumOff val="25000"/>
              <a:alpha val="38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13" name="오른쪽 화살표 712"/>
          <p:cNvSpPr/>
          <p:nvPr/>
        </p:nvSpPr>
        <p:spPr bwMode="auto">
          <a:xfrm rot="16200000">
            <a:off x="5836380" y="1576074"/>
            <a:ext cx="833353" cy="424228"/>
          </a:xfrm>
          <a:prstGeom prst="rightArrow">
            <a:avLst>
              <a:gd name="adj1" fmla="val 50000"/>
              <a:gd name="adj2" fmla="val 86376"/>
            </a:avLst>
          </a:prstGeom>
          <a:solidFill>
            <a:schemeClr val="tx1">
              <a:lumMod val="75000"/>
              <a:lumOff val="25000"/>
              <a:alpha val="38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714" name="Picture 2" descr="https://static.thenounproject.com/png/448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994" y="213285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" name="직사각형 715"/>
          <p:cNvSpPr/>
          <p:nvPr/>
        </p:nvSpPr>
        <p:spPr bwMode="auto">
          <a:xfrm>
            <a:off x="6389284" y="2482633"/>
            <a:ext cx="1732071" cy="289628"/>
          </a:xfrm>
          <a:prstGeom prst="rect">
            <a:avLst/>
          </a:prstGeom>
          <a:solidFill>
            <a:srgbClr val="0070C0"/>
          </a:solidFill>
          <a:ln w="6350">
            <a:solidFill>
              <a:srgbClr val="546882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bg1"/>
                </a:solidFill>
              </a:rPr>
              <a:t>메뉴 내에서 상하 스크롤</a:t>
            </a:r>
          </a:p>
        </p:txBody>
      </p:sp>
      <p:sp>
        <p:nvSpPr>
          <p:cNvPr id="717" name="오른쪽 화살표 716"/>
          <p:cNvSpPr/>
          <p:nvPr/>
        </p:nvSpPr>
        <p:spPr bwMode="auto">
          <a:xfrm>
            <a:off x="4088907" y="2825379"/>
            <a:ext cx="833353" cy="424228"/>
          </a:xfrm>
          <a:prstGeom prst="rightArrow">
            <a:avLst>
              <a:gd name="adj1" fmla="val 50000"/>
              <a:gd name="adj2" fmla="val 86376"/>
            </a:avLst>
          </a:prstGeom>
          <a:solidFill>
            <a:schemeClr val="tx1">
              <a:lumMod val="75000"/>
              <a:lumOff val="25000"/>
              <a:alpha val="38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18" name="직사각형 717"/>
          <p:cNvSpPr/>
          <p:nvPr/>
        </p:nvSpPr>
        <p:spPr bwMode="auto">
          <a:xfrm>
            <a:off x="3970565" y="3427404"/>
            <a:ext cx="1732071" cy="289628"/>
          </a:xfrm>
          <a:prstGeom prst="rect">
            <a:avLst/>
          </a:prstGeom>
          <a:solidFill>
            <a:srgbClr val="0070C0"/>
          </a:solidFill>
          <a:ln w="6350">
            <a:solidFill>
              <a:srgbClr val="546882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>
                <a:solidFill>
                  <a:schemeClr val="bg1"/>
                </a:solidFill>
              </a:rPr>
              <a:t>좌우로 밀어서 이동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pic>
        <p:nvPicPr>
          <p:cNvPr id="719" name="Picture 2" descr="https://static.thenounproject.com/png/448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9665" y="3030355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8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(1.</a:t>
            </a:r>
            <a:r>
              <a:rPr lang="ko-KR" altLang="en-US" dirty="0" smtClean="0">
                <a:cs typeface="Times New Roman" pitchFamily="18" charset="0"/>
              </a:rPr>
              <a:t>종합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824"/>
              </p:ext>
            </p:extLst>
          </p:nvPr>
        </p:nvGraphicFramePr>
        <p:xfrm>
          <a:off x="7764776" y="797802"/>
          <a:ext cx="2141226" cy="499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종합결과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기본 안내 문구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76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대상 자녀 정보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그래프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수치만 백분율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/T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그래프 상에서 표시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이번 검사 종합 설명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 검사 항목 백분위 점수 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등급은 마지막 점수 기준으로 표기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61168"/>
                  </a:ext>
                </a:extLst>
              </a:tr>
              <a:tr h="924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등급 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아래 위로 펼쳐 짐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등급 보기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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정보 등급 닫기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로 문구 전환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인쇄용 화면에서는 펼침 처리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494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지난 검사 비교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재검 시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  <a:tr h="12017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네비게이션 바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좌우 스크롤로 이동 가능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 항목 선택하여 이동 가능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노출 중인 항목을 활성화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전체버전에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대한 권한 획득 전에는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TIP/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독서플랜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에 접근할 수 없음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95194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모서리가 둥근 직사각형 28"/>
          <p:cNvSpPr/>
          <p:nvPr/>
        </p:nvSpPr>
        <p:spPr bwMode="auto">
          <a:xfrm>
            <a:off x="319978" y="1206277"/>
            <a:ext cx="3272928" cy="329284"/>
          </a:xfrm>
          <a:prstGeom prst="roundRect">
            <a:avLst>
              <a:gd name="adj" fmla="val 13210"/>
            </a:avLst>
          </a:prstGeom>
          <a:solidFill>
            <a:srgbClr val="54688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+mn-ea"/>
              </a:rPr>
              <a:t>독서진단 </a:t>
            </a: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결과표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315736" y="3212976"/>
            <a:ext cx="964859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종합 결과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318985" y="4969955"/>
            <a:ext cx="3274908" cy="84427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0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AI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독서진단 종합결과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58.7%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로 동일한 연령대의 친구들과 비교하여 보통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AI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독서진단의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개 검사 결과에서 독서환경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(62.2%),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(58.3%),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(49.8%)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의 순으로 높은 점수를 받았습니다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개 영역 중 독서환경 영역이 비교적 부족해 보입니다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연령과 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수준에 맞는 도서의 보유나 편안하게 집중할 수 있는 가정 내 환경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또는 가족이 독서에 대해 가지고 있는 태도 등을 점검하며 이후 제시하는 독서환경검사 결과의 상세 내용을 살펴보고 개선에 도움을 받으시기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39" name="순서도: 연결자 38"/>
          <p:cNvSpPr/>
          <p:nvPr/>
        </p:nvSpPr>
        <p:spPr bwMode="auto">
          <a:xfrm>
            <a:off x="1859491" y="522920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330318" y="1547864"/>
            <a:ext cx="3252242" cy="122600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 검사는 자녀의 독서활동 평가를 목적으로 하며 이는 영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아동의 학습 및 발달 능력과는 차이가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검사 결과의 등급이 ‘매우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부족’이나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‘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부족’이라고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해서 우려하기 보다는 양질의 독서를 위해 자녀의 독서활동을 지원해주시기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검사 결과 보고서는 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독서환경에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대한 평가 결과로 구성되어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결과를 잘 참고하여 바람직한 독서활동으로 이어질 수 있도록 자녀의 독서활동을 점검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독려해주시기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또한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자녀의 독서활동을 촉진할 수 있는 환경을 조성하고 독서 지도 방법을 실천해보시기 바랍니다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10173" y="2779271"/>
            <a:ext cx="3092532" cy="3616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70" name="직사각형 69"/>
          <p:cNvSpPr/>
          <p:nvPr/>
        </p:nvSpPr>
        <p:spPr bwMode="auto">
          <a:xfrm>
            <a:off x="513175" y="2861861"/>
            <a:ext cx="482941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김웅진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2396851" y="2873285"/>
            <a:ext cx="990388" cy="17367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2018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01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일</a:t>
            </a:r>
            <a:endParaRPr lang="en-US" altLang="ko-KR" sz="10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113849" y="2861861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만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세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1876695" y="2873285"/>
            <a:ext cx="508226" cy="17367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검사일 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: </a:t>
            </a:r>
          </a:p>
        </p:txBody>
      </p:sp>
      <p:sp>
        <p:nvSpPr>
          <p:cNvPr id="145" name="순서도: 연결자 144"/>
          <p:cNvSpPr/>
          <p:nvPr/>
        </p:nvSpPr>
        <p:spPr bwMode="auto">
          <a:xfrm>
            <a:off x="1859491" y="197269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7" name="순서도: 연결자 146"/>
          <p:cNvSpPr/>
          <p:nvPr/>
        </p:nvSpPr>
        <p:spPr bwMode="auto">
          <a:xfrm>
            <a:off x="171612" y="286317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2" name="모서리가 둥근 직사각형 211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3" name="모서리가 둥근 직사각형 212"/>
          <p:cNvSpPr/>
          <p:nvPr/>
        </p:nvSpPr>
        <p:spPr>
          <a:xfrm>
            <a:off x="3975325" y="726381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5" name="직사각형 214"/>
          <p:cNvSpPr/>
          <p:nvPr/>
        </p:nvSpPr>
        <p:spPr bwMode="auto">
          <a:xfrm>
            <a:off x="7357095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7" name="직사각형 216"/>
          <p:cNvSpPr/>
          <p:nvPr/>
        </p:nvSpPr>
        <p:spPr bwMode="auto">
          <a:xfrm>
            <a:off x="4060443" y="1749436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우수</a:t>
            </a:r>
          </a:p>
        </p:txBody>
      </p:sp>
      <p:sp>
        <p:nvSpPr>
          <p:cNvPr id="218" name="직사각형 217"/>
          <p:cNvSpPr/>
          <p:nvPr/>
        </p:nvSpPr>
        <p:spPr bwMode="auto">
          <a:xfrm>
            <a:off x="4060443" y="1332035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매우 우수</a:t>
            </a:r>
          </a:p>
        </p:txBody>
      </p:sp>
      <p:sp>
        <p:nvSpPr>
          <p:cNvPr id="219" name="직사각형 218"/>
          <p:cNvSpPr/>
          <p:nvPr/>
        </p:nvSpPr>
        <p:spPr bwMode="auto">
          <a:xfrm>
            <a:off x="4060443" y="2166840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5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보통</a:t>
            </a:r>
          </a:p>
        </p:txBody>
      </p:sp>
      <p:sp>
        <p:nvSpPr>
          <p:cNvPr id="220" name="직사각형 219"/>
          <p:cNvSpPr/>
          <p:nvPr/>
        </p:nvSpPr>
        <p:spPr bwMode="auto">
          <a:xfrm>
            <a:off x="4060443" y="2584245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부족</a:t>
            </a:r>
          </a:p>
        </p:txBody>
      </p:sp>
      <p:sp>
        <p:nvSpPr>
          <p:cNvPr id="221" name="직사각형 220"/>
          <p:cNvSpPr/>
          <p:nvPr/>
        </p:nvSpPr>
        <p:spPr bwMode="auto">
          <a:xfrm>
            <a:off x="4060443" y="3001646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매우 부족</a:t>
            </a:r>
          </a:p>
        </p:txBody>
      </p:sp>
      <p:sp>
        <p:nvSpPr>
          <p:cNvPr id="222" name="직사각형 221"/>
          <p:cNvSpPr/>
          <p:nvPr/>
        </p:nvSpPr>
        <p:spPr bwMode="auto">
          <a:xfrm>
            <a:off x="4620937" y="1124746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독서 능력</a:t>
            </a:r>
          </a:p>
        </p:txBody>
      </p:sp>
      <p:sp>
        <p:nvSpPr>
          <p:cNvPr id="223" name="직사각형 222"/>
          <p:cNvSpPr/>
          <p:nvPr/>
        </p:nvSpPr>
        <p:spPr bwMode="auto">
          <a:xfrm>
            <a:off x="5315841" y="1124746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독서 흥미</a:t>
            </a:r>
          </a:p>
        </p:txBody>
      </p:sp>
      <p:sp>
        <p:nvSpPr>
          <p:cNvPr id="224" name="직사각형 223"/>
          <p:cNvSpPr/>
          <p:nvPr/>
        </p:nvSpPr>
        <p:spPr bwMode="auto">
          <a:xfrm>
            <a:off x="5987556" y="1124746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독서 환경</a:t>
            </a:r>
          </a:p>
        </p:txBody>
      </p:sp>
      <p:sp>
        <p:nvSpPr>
          <p:cNvPr id="229" name="직사각형 228"/>
          <p:cNvSpPr/>
          <p:nvPr/>
        </p:nvSpPr>
        <p:spPr bwMode="auto">
          <a:xfrm>
            <a:off x="4611165" y="174943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0" name="직사각형 229"/>
          <p:cNvSpPr/>
          <p:nvPr/>
        </p:nvSpPr>
        <p:spPr bwMode="auto">
          <a:xfrm>
            <a:off x="4611165" y="133203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1" name="직사각형 230"/>
          <p:cNvSpPr/>
          <p:nvPr/>
        </p:nvSpPr>
        <p:spPr bwMode="auto">
          <a:xfrm>
            <a:off x="4611166" y="2166840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2" name="직사각형 231"/>
          <p:cNvSpPr/>
          <p:nvPr/>
        </p:nvSpPr>
        <p:spPr bwMode="auto">
          <a:xfrm>
            <a:off x="4611166" y="258424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3" name="직사각형 232"/>
          <p:cNvSpPr/>
          <p:nvPr/>
        </p:nvSpPr>
        <p:spPr bwMode="auto">
          <a:xfrm>
            <a:off x="4611166" y="300164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4" name="직사각형 233"/>
          <p:cNvSpPr/>
          <p:nvPr/>
        </p:nvSpPr>
        <p:spPr bwMode="auto">
          <a:xfrm>
            <a:off x="5285160" y="174943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5" name="직사각형 234"/>
          <p:cNvSpPr/>
          <p:nvPr/>
        </p:nvSpPr>
        <p:spPr bwMode="auto">
          <a:xfrm>
            <a:off x="5285160" y="133203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6" name="직사각형 235"/>
          <p:cNvSpPr/>
          <p:nvPr/>
        </p:nvSpPr>
        <p:spPr bwMode="auto">
          <a:xfrm>
            <a:off x="5285161" y="2166840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7" name="직사각형 236"/>
          <p:cNvSpPr/>
          <p:nvPr/>
        </p:nvSpPr>
        <p:spPr bwMode="auto">
          <a:xfrm>
            <a:off x="5285161" y="258424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8" name="직사각형 237"/>
          <p:cNvSpPr/>
          <p:nvPr/>
        </p:nvSpPr>
        <p:spPr bwMode="auto">
          <a:xfrm>
            <a:off x="5285161" y="300164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39" name="직사각형 238"/>
          <p:cNvSpPr/>
          <p:nvPr/>
        </p:nvSpPr>
        <p:spPr bwMode="auto">
          <a:xfrm>
            <a:off x="5959155" y="174943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40" name="직사각형 239"/>
          <p:cNvSpPr/>
          <p:nvPr/>
        </p:nvSpPr>
        <p:spPr bwMode="auto">
          <a:xfrm>
            <a:off x="5959155" y="133203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41" name="직사각형 240"/>
          <p:cNvSpPr/>
          <p:nvPr/>
        </p:nvSpPr>
        <p:spPr bwMode="auto">
          <a:xfrm>
            <a:off x="5959155" y="2166840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42" name="직사각형 241"/>
          <p:cNvSpPr/>
          <p:nvPr/>
        </p:nvSpPr>
        <p:spPr bwMode="auto">
          <a:xfrm>
            <a:off x="5959155" y="258424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43" name="직사각형 242"/>
          <p:cNvSpPr/>
          <p:nvPr/>
        </p:nvSpPr>
        <p:spPr bwMode="auto">
          <a:xfrm>
            <a:off x="5959155" y="300164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52" name="직사각형 251"/>
          <p:cNvSpPr/>
          <p:nvPr/>
        </p:nvSpPr>
        <p:spPr bwMode="auto">
          <a:xfrm>
            <a:off x="6633150" y="1124744"/>
            <a:ext cx="688957" cy="17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종합</a:t>
            </a:r>
          </a:p>
        </p:txBody>
      </p:sp>
      <p:sp>
        <p:nvSpPr>
          <p:cNvPr id="253" name="직사각형 252"/>
          <p:cNvSpPr/>
          <p:nvPr/>
        </p:nvSpPr>
        <p:spPr bwMode="auto">
          <a:xfrm>
            <a:off x="6633150" y="1749436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54" name="직사각형 253"/>
          <p:cNvSpPr/>
          <p:nvPr/>
        </p:nvSpPr>
        <p:spPr bwMode="auto">
          <a:xfrm>
            <a:off x="6633150" y="1332035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55" name="직사각형 254"/>
          <p:cNvSpPr/>
          <p:nvPr/>
        </p:nvSpPr>
        <p:spPr bwMode="auto">
          <a:xfrm>
            <a:off x="6633150" y="2166840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56" name="직사각형 255"/>
          <p:cNvSpPr/>
          <p:nvPr/>
        </p:nvSpPr>
        <p:spPr bwMode="auto">
          <a:xfrm>
            <a:off x="6633150" y="2584245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57" name="직사각형 256"/>
          <p:cNvSpPr/>
          <p:nvPr/>
        </p:nvSpPr>
        <p:spPr bwMode="auto">
          <a:xfrm>
            <a:off x="6633150" y="3001646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60" name="직사각형 259"/>
          <p:cNvSpPr/>
          <p:nvPr/>
        </p:nvSpPr>
        <p:spPr bwMode="auto">
          <a:xfrm>
            <a:off x="4060443" y="1124747"/>
            <a:ext cx="526085" cy="180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점수 등급</a:t>
            </a:r>
          </a:p>
        </p:txBody>
      </p:sp>
      <p:pic>
        <p:nvPicPr>
          <p:cNvPr id="261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순서도: 연결자 261"/>
          <p:cNvSpPr/>
          <p:nvPr/>
        </p:nvSpPr>
        <p:spPr bwMode="auto">
          <a:xfrm>
            <a:off x="3880775" y="122357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4057502" y="3715530"/>
            <a:ext cx="3261670" cy="2041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latin typeface="+mn-ea"/>
            </a:endParaRPr>
          </a:p>
        </p:txBody>
      </p:sp>
      <p:sp>
        <p:nvSpPr>
          <p:cNvPr id="264" name="직사각형 263"/>
          <p:cNvSpPr/>
          <p:nvPr/>
        </p:nvSpPr>
        <p:spPr bwMode="auto">
          <a:xfrm>
            <a:off x="5173812" y="3706000"/>
            <a:ext cx="862585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점수 등급 보기</a:t>
            </a:r>
          </a:p>
        </p:txBody>
      </p:sp>
      <p:pic>
        <p:nvPicPr>
          <p:cNvPr id="265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036399" y="3711239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" name="순서도: 연결자 265"/>
          <p:cNvSpPr/>
          <p:nvPr/>
        </p:nvSpPr>
        <p:spPr bwMode="auto">
          <a:xfrm>
            <a:off x="3880775" y="372066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50862" y="5111109"/>
            <a:ext cx="3274950" cy="70068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이번 검사는 지난 검사와 비교했을 때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독서환경 영역의 결과가 모두 향상하였습니다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김웅진의 북클럽 활동이 독서능력을 향상시키고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독서흥미를</a:t>
            </a:r>
            <a:r>
              <a:rPr lang="ko-KR" altLang="en-US" sz="900" kern="0" dirty="0">
                <a:solidFill>
                  <a:srgbClr val="000000"/>
                </a:solidFill>
              </a:rPr>
              <a:t> 고취하며 독서환경을 보완하는데 도움이 된 것으로 보이니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꾸준한 북클럽 활동을 통해 훌륭한 독자가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되어가시길</a:t>
            </a:r>
            <a:r>
              <a:rPr lang="ko-KR" altLang="en-US" sz="900" kern="0" dirty="0">
                <a:solidFill>
                  <a:srgbClr val="000000"/>
                </a:solidFill>
              </a:rPr>
              <a:t>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9" name="직사각형 98"/>
          <p:cNvSpPr/>
          <p:nvPr/>
        </p:nvSpPr>
        <p:spPr bwMode="auto">
          <a:xfrm>
            <a:off x="4113191" y="4152427"/>
            <a:ext cx="686423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우수</a:t>
            </a:r>
          </a:p>
        </p:txBody>
      </p:sp>
      <p:sp>
        <p:nvSpPr>
          <p:cNvPr id="100" name="직사각형 99"/>
          <p:cNvSpPr/>
          <p:nvPr/>
        </p:nvSpPr>
        <p:spPr bwMode="auto">
          <a:xfrm>
            <a:off x="4849200" y="4152427"/>
            <a:ext cx="711805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/>
              <a:t>00~00%</a:t>
            </a:r>
            <a:endParaRPr lang="ko-KR" altLang="en-US" sz="800" kern="0" dirty="0"/>
          </a:p>
        </p:txBody>
      </p:sp>
      <p:sp>
        <p:nvSpPr>
          <p:cNvPr id="101" name="직사각형 100"/>
          <p:cNvSpPr/>
          <p:nvPr/>
        </p:nvSpPr>
        <p:spPr bwMode="auto">
          <a:xfrm>
            <a:off x="5610589" y="4152318"/>
            <a:ext cx="1662707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평균보다 높은 수준</a:t>
            </a:r>
          </a:p>
        </p:txBody>
      </p:sp>
      <p:sp>
        <p:nvSpPr>
          <p:cNvPr id="102" name="직사각형 101"/>
          <p:cNvSpPr/>
          <p:nvPr/>
        </p:nvSpPr>
        <p:spPr bwMode="auto">
          <a:xfrm>
            <a:off x="4113191" y="3969803"/>
            <a:ext cx="686423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매우 우수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4849200" y="3969803"/>
            <a:ext cx="711805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/>
              <a:t>00~00%</a:t>
            </a:r>
            <a:endParaRPr lang="ko-KR" altLang="en-US" sz="800" kern="0" dirty="0"/>
          </a:p>
        </p:txBody>
      </p:sp>
      <p:sp>
        <p:nvSpPr>
          <p:cNvPr id="104" name="직사각형 103"/>
          <p:cNvSpPr/>
          <p:nvPr/>
        </p:nvSpPr>
        <p:spPr bwMode="auto">
          <a:xfrm>
            <a:off x="5610589" y="3969694"/>
            <a:ext cx="1662707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평균보다 매우 높은 수준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4113191" y="4335049"/>
            <a:ext cx="686423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보통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4849200" y="4335049"/>
            <a:ext cx="711805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/>
              <a:t>00~00%</a:t>
            </a:r>
            <a:endParaRPr lang="ko-KR" altLang="en-US" sz="800" kern="0" dirty="0"/>
          </a:p>
        </p:txBody>
      </p:sp>
      <p:sp>
        <p:nvSpPr>
          <p:cNvPr id="107" name="직사각형 106"/>
          <p:cNvSpPr/>
          <p:nvPr/>
        </p:nvSpPr>
        <p:spPr bwMode="auto">
          <a:xfrm>
            <a:off x="5610589" y="4334940"/>
            <a:ext cx="1662707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평균에 가까운 보통 수준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4113191" y="4517672"/>
            <a:ext cx="686423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부족</a:t>
            </a:r>
          </a:p>
        </p:txBody>
      </p:sp>
      <p:sp>
        <p:nvSpPr>
          <p:cNvPr id="109" name="직사각형 108"/>
          <p:cNvSpPr/>
          <p:nvPr/>
        </p:nvSpPr>
        <p:spPr bwMode="auto">
          <a:xfrm>
            <a:off x="4849200" y="4517672"/>
            <a:ext cx="711805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/>
              <a:t>00~00%</a:t>
            </a:r>
            <a:endParaRPr lang="ko-KR" altLang="en-US" sz="800" kern="0" dirty="0"/>
          </a:p>
        </p:txBody>
      </p:sp>
      <p:sp>
        <p:nvSpPr>
          <p:cNvPr id="110" name="직사각형 109"/>
          <p:cNvSpPr/>
          <p:nvPr/>
        </p:nvSpPr>
        <p:spPr bwMode="auto">
          <a:xfrm>
            <a:off x="5610589" y="4517563"/>
            <a:ext cx="1662707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평균보다 낮은 수준</a:t>
            </a:r>
          </a:p>
        </p:txBody>
      </p:sp>
      <p:sp>
        <p:nvSpPr>
          <p:cNvPr id="111" name="직사각형 110"/>
          <p:cNvSpPr/>
          <p:nvPr/>
        </p:nvSpPr>
        <p:spPr bwMode="auto">
          <a:xfrm>
            <a:off x="4113191" y="4700294"/>
            <a:ext cx="686423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매우 부족</a:t>
            </a:r>
          </a:p>
        </p:txBody>
      </p:sp>
      <p:sp>
        <p:nvSpPr>
          <p:cNvPr id="112" name="직사각형 111"/>
          <p:cNvSpPr/>
          <p:nvPr/>
        </p:nvSpPr>
        <p:spPr bwMode="auto">
          <a:xfrm>
            <a:off x="4849200" y="4700294"/>
            <a:ext cx="711805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/>
              <a:t>00~00%</a:t>
            </a:r>
            <a:endParaRPr lang="ko-KR" altLang="en-US" sz="800" kern="0" dirty="0"/>
          </a:p>
        </p:txBody>
      </p:sp>
      <p:sp>
        <p:nvSpPr>
          <p:cNvPr id="113" name="직사각형 112"/>
          <p:cNvSpPr/>
          <p:nvPr/>
        </p:nvSpPr>
        <p:spPr bwMode="auto">
          <a:xfrm>
            <a:off x="5610589" y="4700186"/>
            <a:ext cx="1662707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평균보다 매우 낮은 수준</a:t>
            </a: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5323747" y="3447344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6387689" y="3450618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5662597" y="3423584"/>
            <a:ext cx="586548" cy="1472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/>
                </a:solidFill>
                <a:latin typeface="+mn-ea"/>
              </a:rPr>
              <a:t>2018-01-10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6742716" y="3426857"/>
            <a:ext cx="586548" cy="1472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/>
                </a:solidFill>
                <a:latin typeface="+mn-ea"/>
              </a:rPr>
              <a:t>2018-07-10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265343" y="5834704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 flipH="1">
            <a:off x="260464" y="583470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 bwMode="auto">
          <a:xfrm>
            <a:off x="2885886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130" name="직사각형 129"/>
          <p:cNvSpPr/>
          <p:nvPr/>
        </p:nvSpPr>
        <p:spPr bwMode="auto">
          <a:xfrm>
            <a:off x="2070858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1255835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132" name="직사각형 131"/>
          <p:cNvSpPr/>
          <p:nvPr/>
        </p:nvSpPr>
        <p:spPr bwMode="auto">
          <a:xfrm>
            <a:off x="440810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종합결과</a:t>
            </a:r>
          </a:p>
        </p:txBody>
      </p:sp>
      <p:pic>
        <p:nvPicPr>
          <p:cNvPr id="11266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907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932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19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44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모서리가 둥근 직사각형 132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141" name="직사각형 140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종합결과</a:t>
            </a:r>
          </a:p>
        </p:txBody>
      </p:sp>
      <p:pic>
        <p:nvPicPr>
          <p:cNvPr id="142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순서도: 연결자 150"/>
          <p:cNvSpPr/>
          <p:nvPr/>
        </p:nvSpPr>
        <p:spPr bwMode="auto">
          <a:xfrm>
            <a:off x="161716" y="596590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489696" y="4877450"/>
            <a:ext cx="2829476" cy="1357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나이 아이들의 검사 결과를 기준으로 나뉘어진 등급 입니다</a:t>
            </a:r>
            <a:r>
              <a:rPr lang="en-US" altLang="ko-KR" sz="70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70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54" name="직사각형 15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4020874" y="5083344"/>
            <a:ext cx="3252422" cy="656775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9" name="순서도: 연결자 118"/>
          <p:cNvSpPr/>
          <p:nvPr/>
        </p:nvSpPr>
        <p:spPr bwMode="auto">
          <a:xfrm>
            <a:off x="3880775" y="534292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0" name="순서도: 연결자 119"/>
          <p:cNvSpPr/>
          <p:nvPr/>
        </p:nvSpPr>
        <p:spPr bwMode="auto">
          <a:xfrm>
            <a:off x="171612" y="381116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1" name="이등변 삼각형 120"/>
          <p:cNvSpPr/>
          <p:nvPr/>
        </p:nvSpPr>
        <p:spPr bwMode="auto">
          <a:xfrm>
            <a:off x="506628" y="3501007"/>
            <a:ext cx="1566052" cy="136880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2" name="이등변 삼각형 121"/>
          <p:cNvSpPr/>
          <p:nvPr/>
        </p:nvSpPr>
        <p:spPr bwMode="auto">
          <a:xfrm>
            <a:off x="1080914" y="3508507"/>
            <a:ext cx="408947" cy="352541"/>
          </a:xfrm>
          <a:prstGeom prst="triangle">
            <a:avLst/>
          </a:prstGeom>
          <a:solidFill>
            <a:schemeClr val="tx2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954361" y="4077072"/>
            <a:ext cx="670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599168" y="4683104"/>
            <a:ext cx="13734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722723" y="4500172"/>
            <a:ext cx="11368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모서리가 둥근 직사각형 135"/>
          <p:cNvSpPr/>
          <p:nvPr/>
        </p:nvSpPr>
        <p:spPr bwMode="auto">
          <a:xfrm>
            <a:off x="1034859" y="3666044"/>
            <a:ext cx="495126" cy="19314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bg1"/>
                </a:solidFill>
                <a:latin typeface="+mn-ea"/>
              </a:rPr>
              <a:t>매우</a:t>
            </a:r>
            <a:endParaRPr lang="en-US" altLang="ko-KR" sz="800" kern="0" dirty="0" smtClean="0">
              <a:solidFill>
                <a:schemeClr val="bg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bg1"/>
                </a:solidFill>
                <a:latin typeface="+mn-ea"/>
              </a:rPr>
              <a:t>우수</a:t>
            </a:r>
            <a:endParaRPr lang="ko-KR" altLang="en-US" sz="8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9" name="모서리가 둥근 직사각형 138"/>
          <p:cNvSpPr/>
          <p:nvPr/>
        </p:nvSpPr>
        <p:spPr bwMode="auto">
          <a:xfrm>
            <a:off x="1028822" y="3891016"/>
            <a:ext cx="495126" cy="15962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우수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0" name="모서리가 둥근 직사각형 139"/>
          <p:cNvSpPr/>
          <p:nvPr/>
        </p:nvSpPr>
        <p:spPr bwMode="auto">
          <a:xfrm>
            <a:off x="1028822" y="4200068"/>
            <a:ext cx="495126" cy="19314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보통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모서리가 둥근 직사각형 142"/>
          <p:cNvSpPr/>
          <p:nvPr/>
        </p:nvSpPr>
        <p:spPr bwMode="auto">
          <a:xfrm>
            <a:off x="1028822" y="4500467"/>
            <a:ext cx="495126" cy="19314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부족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모서리가 둥근 직사각형 143"/>
          <p:cNvSpPr/>
          <p:nvPr/>
        </p:nvSpPr>
        <p:spPr bwMode="auto">
          <a:xfrm>
            <a:off x="1028822" y="4716218"/>
            <a:ext cx="495126" cy="13192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매우 부족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2" name="사각형 설명선 151"/>
          <p:cNvSpPr/>
          <p:nvPr/>
        </p:nvSpPr>
        <p:spPr bwMode="auto">
          <a:xfrm>
            <a:off x="1825188" y="3681472"/>
            <a:ext cx="1493261" cy="490470"/>
          </a:xfrm>
          <a:prstGeom prst="wedgeRectCallout">
            <a:avLst>
              <a:gd name="adj1" fmla="val -63362"/>
              <a:gd name="adj2" fmla="val -3014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동일 연령대 중에서</a:t>
            </a:r>
            <a:endParaRPr kumimoji="0" lang="en-US" altLang="ko-KR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매우 높은 수준 입니다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r>
              <a:rPr kumimoji="0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153" name="Picture 6" descr="https://static.thenounproject.com/png/1568694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4161" y="3356992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직사각형 154"/>
          <p:cNvSpPr/>
          <p:nvPr/>
        </p:nvSpPr>
        <p:spPr bwMode="auto">
          <a:xfrm>
            <a:off x="4648864" y="2258970"/>
            <a:ext cx="261196" cy="1126428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40%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4934698" y="2189376"/>
            <a:ext cx="288944" cy="1196022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49%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5316531" y="2258970"/>
            <a:ext cx="261196" cy="1126428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44%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5602365" y="2104411"/>
            <a:ext cx="288944" cy="1280987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58%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5999303" y="2213189"/>
            <a:ext cx="261196" cy="1172209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55%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6285137" y="1792460"/>
            <a:ext cx="288944" cy="1592938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62%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6698500" y="2258970"/>
            <a:ext cx="261196" cy="1126428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46%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6984334" y="1978036"/>
            <a:ext cx="288944" cy="1407362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58%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26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06878"/>
              </p:ext>
            </p:extLst>
          </p:nvPr>
        </p:nvGraphicFramePr>
        <p:xfrm>
          <a:off x="7764422" y="810683"/>
          <a:ext cx="2141226" cy="15163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북클럽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맘스클럽</a:t>
                      </a:r>
                      <a:endParaRPr lang="en-US" altLang="ko-KR" sz="9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독서성장 상담서비스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독서진단 진행 시점이 되면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맘스클럽 아이콘에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N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표시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구현 가능여부 확인</a:t>
                      </a: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.[</a:t>
                      </a:r>
                      <a:r>
                        <a:rPr lang="ko-KR" altLang="en-US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개발</a:t>
                      </a: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]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err="1" smtClean="0">
                          <a:solidFill>
                            <a:srgbClr val="FF3300"/>
                          </a:solidFill>
                          <a:sym typeface="Wingdings" panose="05000000000000000000" pitchFamily="2" charset="2"/>
                        </a:rPr>
                        <a:t>구현불가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155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</a:rPr>
                        <a:t>삭제 예정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strike="sngStrike" dirty="0" smtClean="0">
                          <a:solidFill>
                            <a:schemeClr val="tx1"/>
                          </a:solidFill>
                        </a:rPr>
                        <a:t>일정 미정</a:t>
                      </a:r>
                      <a:r>
                        <a:rPr lang="en-US" altLang="ko-KR" sz="900" b="0" strike="sngStrike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유지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89238"/>
                  </a:ext>
                </a:extLst>
              </a:tr>
            </a:tbl>
          </a:graphicData>
        </a:graphic>
      </p:graphicFrame>
      <p:sp>
        <p:nvSpPr>
          <p:cNvPr id="158" name="직사각형 15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북클럽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패드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메뉴 구성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위치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04" y="825119"/>
            <a:ext cx="7468195" cy="4667621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 bwMode="auto">
          <a:xfrm>
            <a:off x="3193738" y="1209678"/>
            <a:ext cx="1303867" cy="270933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3" name="순서도: 연결자 142"/>
          <p:cNvSpPr/>
          <p:nvPr/>
        </p:nvSpPr>
        <p:spPr bwMode="auto">
          <a:xfrm>
            <a:off x="3080792" y="106449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5600700" y="1209703"/>
            <a:ext cx="1440532" cy="270933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3" name="순서도: 연결자 12"/>
          <p:cNvSpPr/>
          <p:nvPr/>
        </p:nvSpPr>
        <p:spPr bwMode="auto">
          <a:xfrm>
            <a:off x="5502186" y="106449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(1.</a:t>
            </a:r>
            <a:r>
              <a:rPr lang="ko-KR" altLang="en-US" dirty="0" smtClean="0">
                <a:cs typeface="Times New Roman" pitchFamily="18" charset="0"/>
              </a:rPr>
              <a:t>종합결과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독서 발달 단계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11593"/>
              </p:ext>
            </p:extLst>
          </p:nvPr>
        </p:nvGraphicFramePr>
        <p:xfrm>
          <a:off x="7764776" y="797802"/>
          <a:ext cx="2141226" cy="743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종합 결과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 발달 단계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 단계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첫 줄은 강조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 bwMode="auto">
          <a:xfrm>
            <a:off x="314940" y="1398460"/>
            <a:ext cx="3273699" cy="106733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김웅진의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독서단계는</a:t>
            </a:r>
            <a:r>
              <a:rPr lang="ko-KR" altLang="en-US" sz="900" kern="0" dirty="0">
                <a:solidFill>
                  <a:srgbClr val="000000"/>
                </a:solidFill>
              </a:rPr>
              <a:t>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듣는독서</a:t>
            </a:r>
            <a:r>
              <a:rPr lang="ko-KR" altLang="en-US" sz="900" kern="0" dirty="0">
                <a:solidFill>
                  <a:srgbClr val="000000"/>
                </a:solidFill>
              </a:rPr>
              <a:t> 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듣는독서</a:t>
            </a:r>
            <a:r>
              <a:rPr lang="ko-KR" altLang="en-US" sz="900" kern="0" dirty="0">
                <a:solidFill>
                  <a:srgbClr val="000000"/>
                </a:solidFill>
              </a:rPr>
              <a:t> 단계는 어휘와 이해력을 발달하기 위해 다양한 자극을 많이 들어야 하는 시기로 만</a:t>
            </a:r>
            <a:r>
              <a:rPr lang="en-US" altLang="ko-KR" sz="900" kern="0" dirty="0">
                <a:solidFill>
                  <a:srgbClr val="000000"/>
                </a:solidFill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</a:rPr>
              <a:t>세 이전 유아의 대부분이 해당되는 단계입니다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이 시기에 양육자님께서는 수다쟁이가 되어 많은 이야기를 해주시고 책도 많이 읽어주시는 것이 좋으며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특히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의성어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의태어가 풍부한 책을 읽으면 좋습니다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그리고 책을 읽으며 아이가 보이는 감정표현에 관심을 기울여주시는 것이 필요합니다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26969" y="1196751"/>
            <a:ext cx="3261670" cy="2732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u="sng" kern="0" dirty="0">
                <a:solidFill>
                  <a:srgbClr val="000000"/>
                </a:solidFill>
              </a:rPr>
              <a:t>000</a:t>
            </a:r>
            <a:r>
              <a:rPr lang="ko-KR" altLang="en-US" sz="1000" b="1" u="sng" kern="0" dirty="0">
                <a:solidFill>
                  <a:srgbClr val="000000"/>
                </a:solidFill>
              </a:rPr>
              <a:t>의 독서 발달 수준은 ‘듣는 독서 시기’ 입니다</a:t>
            </a:r>
            <a:r>
              <a:rPr lang="en-US" altLang="ko-KR" sz="1000" b="1" u="sng" kern="0" dirty="0">
                <a:solidFill>
                  <a:srgbClr val="000000"/>
                </a:solidFill>
              </a:rPr>
              <a:t>. </a:t>
            </a:r>
            <a:endParaRPr lang="ko-KR" altLang="en-US" sz="1000" b="1" u="sng" kern="0" dirty="0">
              <a:solidFill>
                <a:srgbClr val="000000"/>
              </a:solidFill>
            </a:endParaRPr>
          </a:p>
        </p:txBody>
      </p:sp>
      <p:sp>
        <p:nvSpPr>
          <p:cNvPr id="117" name="순서도: 연결자 116"/>
          <p:cNvSpPr/>
          <p:nvPr/>
        </p:nvSpPr>
        <p:spPr bwMode="auto">
          <a:xfrm>
            <a:off x="1859491" y="175430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265343" y="5834704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260464" y="583470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 bwMode="auto">
          <a:xfrm>
            <a:off x="2885886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2070858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255835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55" name="직사각형 54"/>
          <p:cNvSpPr/>
          <p:nvPr/>
        </p:nvSpPr>
        <p:spPr bwMode="auto">
          <a:xfrm>
            <a:off x="440810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종합결과</a:t>
            </a:r>
          </a:p>
        </p:txBody>
      </p:sp>
      <p:pic>
        <p:nvPicPr>
          <p:cNvPr id="56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907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932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19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44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/>
          <p:cNvSpPr/>
          <p:nvPr/>
        </p:nvSpPr>
        <p:spPr bwMode="auto">
          <a:xfrm>
            <a:off x="316466" y="2474383"/>
            <a:ext cx="3261671" cy="2864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1001388" y="3737780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STEP 2</a:t>
            </a:r>
          </a:p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</a:rPr>
              <a:t>호기심 독서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358269" y="3927047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182B4C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STEP 1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bg1"/>
                </a:solidFill>
              </a:rPr>
              <a:t>듣는 독서</a:t>
            </a:r>
          </a:p>
        </p:txBody>
      </p:sp>
      <p:sp>
        <p:nvSpPr>
          <p:cNvPr id="84" name="직사각형 83"/>
          <p:cNvSpPr/>
          <p:nvPr/>
        </p:nvSpPr>
        <p:spPr bwMode="auto">
          <a:xfrm>
            <a:off x="1644508" y="3566402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STEP 3</a:t>
            </a:r>
          </a:p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</a:rPr>
              <a:t>상상 독서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2287627" y="3404287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STEP 4 </a:t>
            </a:r>
          </a:p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</a:rPr>
              <a:t>학습 독서</a:t>
            </a:r>
          </a:p>
        </p:txBody>
      </p:sp>
      <p:sp>
        <p:nvSpPr>
          <p:cNvPr id="86" name="직사각형 85"/>
          <p:cNvSpPr/>
          <p:nvPr/>
        </p:nvSpPr>
        <p:spPr bwMode="auto">
          <a:xfrm>
            <a:off x="2930747" y="3217254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STEP 5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</a:rPr>
              <a:t>비판적 독서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62058" y="4387430"/>
            <a:ext cx="612858" cy="92233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많이 들으면 어휘력</a:t>
            </a:r>
            <a:r>
              <a:rPr lang="en-US" altLang="ko-KR" sz="800" kern="0" dirty="0">
                <a:solidFill>
                  <a:srgbClr val="000000"/>
                </a:solidFill>
              </a:rPr>
              <a:t>/</a:t>
            </a:r>
            <a:r>
              <a:rPr lang="ko-KR" altLang="en-US" sz="800" kern="0" dirty="0">
                <a:solidFill>
                  <a:srgbClr val="000000"/>
                </a:solidFill>
              </a:rPr>
              <a:t>이해력이 커집니다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05177" y="4223817"/>
            <a:ext cx="612858" cy="8816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궁금증을 해결하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면 지적 호기심이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높아집니다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640677" y="4056486"/>
            <a:ext cx="621910" cy="90251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풍부해진 경험을 바탕으로 상상력이 커집니다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301688" y="3879641"/>
            <a:ext cx="596144" cy="91724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학습과 연계 된 </a:t>
            </a:r>
            <a:r>
              <a:rPr lang="ko-KR" altLang="en-US" sz="800" kern="0" dirty="0" err="1">
                <a:solidFill>
                  <a:srgbClr val="000000"/>
                </a:solidFill>
              </a:rPr>
              <a:t>책읽기로</a:t>
            </a:r>
            <a:r>
              <a:rPr lang="ko-KR" altLang="en-US" sz="800" kern="0" dirty="0">
                <a:solidFill>
                  <a:srgbClr val="000000"/>
                </a:solidFill>
              </a:rPr>
              <a:t> 배경지식을 키웁니다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28832" y="3720553"/>
            <a:ext cx="624269" cy="8893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시대적 배경을 이해하면 비판적 사고가 가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능합니다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38" y="3495059"/>
            <a:ext cx="408084" cy="384427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364" y="3303878"/>
            <a:ext cx="390342" cy="384427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745" y="3131587"/>
            <a:ext cx="360395" cy="36554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180" y="2959292"/>
            <a:ext cx="342372" cy="36554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597" y="2781851"/>
            <a:ext cx="360395" cy="370691"/>
          </a:xfrm>
          <a:prstGeom prst="rect">
            <a:avLst/>
          </a:prstGeom>
        </p:spPr>
      </p:pic>
      <p:pic>
        <p:nvPicPr>
          <p:cNvPr id="97" name="Picture 6" descr="https://static.thenounproject.com/png/157389-200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197" y="3185712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8428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세부 항목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세부 항목 결과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4" name="모서리가 둥근 직사각형 163"/>
          <p:cNvSpPr/>
          <p:nvPr/>
        </p:nvSpPr>
        <p:spPr bwMode="auto">
          <a:xfrm>
            <a:off x="314938" y="1556792"/>
            <a:ext cx="1397702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독서 능력 검사</a:t>
            </a:r>
          </a:p>
        </p:txBody>
      </p:sp>
      <p:sp>
        <p:nvSpPr>
          <p:cNvPr id="287" name="모서리가 둥근 직사각형 286"/>
          <p:cNvSpPr/>
          <p:nvPr/>
        </p:nvSpPr>
        <p:spPr bwMode="auto">
          <a:xfrm>
            <a:off x="308748" y="1813041"/>
            <a:ext cx="3273591" cy="420416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책을 읽을 때 기초적으로 필요한 인지 능력부터</a:t>
            </a:r>
            <a:r>
              <a:rPr lang="en-US" altLang="ko-KR" sz="900" kern="0" dirty="0">
                <a:solidFill>
                  <a:srgbClr val="000000"/>
                </a:solidFill>
              </a:rPr>
              <a:t>,</a:t>
            </a:r>
            <a:r>
              <a:rPr lang="ko-KR" altLang="en-US" sz="900" kern="0" dirty="0">
                <a:solidFill>
                  <a:srgbClr val="000000"/>
                </a:solidFill>
              </a:rPr>
              <a:t> 이해하고 추론하며 비판하는 능력까지 정밀하게 측정하는 검사입니다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827810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3" name="직사각형 162"/>
          <p:cNvSpPr/>
          <p:nvPr/>
        </p:nvSpPr>
        <p:spPr bwMode="auto">
          <a:xfrm>
            <a:off x="1069912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5" name="직사각형 164"/>
          <p:cNvSpPr/>
          <p:nvPr/>
        </p:nvSpPr>
        <p:spPr bwMode="auto">
          <a:xfrm>
            <a:off x="1312016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6" name="직사각형 165"/>
          <p:cNvSpPr/>
          <p:nvPr/>
        </p:nvSpPr>
        <p:spPr bwMode="auto">
          <a:xfrm>
            <a:off x="1796222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7" name="직사각형 166"/>
          <p:cNvSpPr/>
          <p:nvPr/>
        </p:nvSpPr>
        <p:spPr bwMode="auto">
          <a:xfrm>
            <a:off x="1554119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8" name="직사각형 167"/>
          <p:cNvSpPr/>
          <p:nvPr/>
        </p:nvSpPr>
        <p:spPr bwMode="auto">
          <a:xfrm>
            <a:off x="2038324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9" name="직사각형 168"/>
          <p:cNvSpPr/>
          <p:nvPr/>
        </p:nvSpPr>
        <p:spPr bwMode="auto">
          <a:xfrm>
            <a:off x="2280428" y="2379187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66</a:t>
            </a:r>
            <a:endParaRPr lang="ko-KR" altLang="en-US" sz="900" kern="0" dirty="0"/>
          </a:p>
        </p:txBody>
      </p:sp>
      <p:sp>
        <p:nvSpPr>
          <p:cNvPr id="170" name="직사각형 169"/>
          <p:cNvSpPr/>
          <p:nvPr/>
        </p:nvSpPr>
        <p:spPr bwMode="auto">
          <a:xfrm>
            <a:off x="2522531" y="2379187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71" name="직사각형 170"/>
          <p:cNvSpPr/>
          <p:nvPr/>
        </p:nvSpPr>
        <p:spPr bwMode="auto">
          <a:xfrm>
            <a:off x="2764638" y="2379188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73" name="직사각형 172"/>
          <p:cNvSpPr/>
          <p:nvPr/>
        </p:nvSpPr>
        <p:spPr bwMode="auto">
          <a:xfrm>
            <a:off x="3006741" y="2379188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76" name="직사각형 175"/>
          <p:cNvSpPr/>
          <p:nvPr/>
        </p:nvSpPr>
        <p:spPr bwMode="auto">
          <a:xfrm>
            <a:off x="975829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10</a:t>
            </a:r>
            <a:endParaRPr lang="ko-KR" altLang="en-US" sz="701" kern="0" dirty="0"/>
          </a:p>
        </p:txBody>
      </p:sp>
      <p:sp>
        <p:nvSpPr>
          <p:cNvPr id="177" name="직사각형 176"/>
          <p:cNvSpPr/>
          <p:nvPr/>
        </p:nvSpPr>
        <p:spPr bwMode="auto">
          <a:xfrm>
            <a:off x="1213788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20</a:t>
            </a:r>
            <a:endParaRPr lang="ko-KR" altLang="en-US" sz="701" kern="0" dirty="0"/>
          </a:p>
        </p:txBody>
      </p:sp>
      <p:sp>
        <p:nvSpPr>
          <p:cNvPr id="178" name="직사각형 177"/>
          <p:cNvSpPr/>
          <p:nvPr/>
        </p:nvSpPr>
        <p:spPr bwMode="auto">
          <a:xfrm>
            <a:off x="1451749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30</a:t>
            </a:r>
            <a:endParaRPr lang="ko-KR" altLang="en-US" sz="701" kern="0" dirty="0"/>
          </a:p>
        </p:txBody>
      </p:sp>
      <p:sp>
        <p:nvSpPr>
          <p:cNvPr id="179" name="직사각형 178"/>
          <p:cNvSpPr/>
          <p:nvPr/>
        </p:nvSpPr>
        <p:spPr bwMode="auto">
          <a:xfrm>
            <a:off x="1689711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40</a:t>
            </a:r>
            <a:endParaRPr lang="ko-KR" altLang="en-US" sz="701" kern="0" dirty="0"/>
          </a:p>
        </p:txBody>
      </p:sp>
      <p:sp>
        <p:nvSpPr>
          <p:cNvPr id="180" name="직사각형 179"/>
          <p:cNvSpPr/>
          <p:nvPr/>
        </p:nvSpPr>
        <p:spPr bwMode="auto">
          <a:xfrm>
            <a:off x="1927673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50</a:t>
            </a:r>
            <a:endParaRPr lang="ko-KR" altLang="en-US" sz="701" kern="0" dirty="0"/>
          </a:p>
        </p:txBody>
      </p:sp>
      <p:sp>
        <p:nvSpPr>
          <p:cNvPr id="181" name="직사각형 180"/>
          <p:cNvSpPr/>
          <p:nvPr/>
        </p:nvSpPr>
        <p:spPr bwMode="auto">
          <a:xfrm>
            <a:off x="2165632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60</a:t>
            </a:r>
            <a:endParaRPr lang="ko-KR" altLang="en-US" sz="701" kern="0" dirty="0"/>
          </a:p>
        </p:txBody>
      </p:sp>
      <p:sp>
        <p:nvSpPr>
          <p:cNvPr id="182" name="직사각형 181"/>
          <p:cNvSpPr/>
          <p:nvPr/>
        </p:nvSpPr>
        <p:spPr bwMode="auto">
          <a:xfrm>
            <a:off x="2403593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70</a:t>
            </a:r>
            <a:endParaRPr lang="ko-KR" altLang="en-US" sz="701" kern="0" dirty="0"/>
          </a:p>
        </p:txBody>
      </p:sp>
      <p:sp>
        <p:nvSpPr>
          <p:cNvPr id="183" name="직사각형 182"/>
          <p:cNvSpPr/>
          <p:nvPr/>
        </p:nvSpPr>
        <p:spPr bwMode="auto">
          <a:xfrm>
            <a:off x="2641559" y="2217594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80</a:t>
            </a:r>
            <a:endParaRPr lang="ko-KR" altLang="en-US" sz="701" kern="0" dirty="0"/>
          </a:p>
        </p:txBody>
      </p:sp>
      <p:sp>
        <p:nvSpPr>
          <p:cNvPr id="184" name="직사각형 183"/>
          <p:cNvSpPr/>
          <p:nvPr/>
        </p:nvSpPr>
        <p:spPr bwMode="auto">
          <a:xfrm>
            <a:off x="2879519" y="2217594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90</a:t>
            </a:r>
            <a:endParaRPr lang="ko-KR" altLang="en-US" sz="701" kern="0" dirty="0"/>
          </a:p>
        </p:txBody>
      </p:sp>
      <p:sp>
        <p:nvSpPr>
          <p:cNvPr id="185" name="직사각형 184"/>
          <p:cNvSpPr/>
          <p:nvPr/>
        </p:nvSpPr>
        <p:spPr bwMode="auto">
          <a:xfrm>
            <a:off x="3117479" y="2217594"/>
            <a:ext cx="199924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100</a:t>
            </a:r>
            <a:endParaRPr lang="ko-KR" altLang="en-US" sz="701" kern="0" dirty="0"/>
          </a:p>
        </p:txBody>
      </p:sp>
      <p:sp>
        <p:nvSpPr>
          <p:cNvPr id="186" name="직사각형 185"/>
          <p:cNvSpPr/>
          <p:nvPr/>
        </p:nvSpPr>
        <p:spPr bwMode="auto">
          <a:xfrm>
            <a:off x="824368" y="2644796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87" name="직사각형 186"/>
          <p:cNvSpPr/>
          <p:nvPr/>
        </p:nvSpPr>
        <p:spPr bwMode="auto">
          <a:xfrm>
            <a:off x="1066854" y="2644796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88" name="직사각형 187"/>
          <p:cNvSpPr/>
          <p:nvPr/>
        </p:nvSpPr>
        <p:spPr bwMode="auto">
          <a:xfrm>
            <a:off x="1309339" y="2644796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89" name="직사각형 188"/>
          <p:cNvSpPr/>
          <p:nvPr/>
        </p:nvSpPr>
        <p:spPr bwMode="auto">
          <a:xfrm>
            <a:off x="1794311" y="2644796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0" name="직사각형 189"/>
          <p:cNvSpPr/>
          <p:nvPr/>
        </p:nvSpPr>
        <p:spPr bwMode="auto">
          <a:xfrm>
            <a:off x="1551825" y="2644796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1" name="직사각형 190"/>
          <p:cNvSpPr/>
          <p:nvPr/>
        </p:nvSpPr>
        <p:spPr bwMode="auto">
          <a:xfrm>
            <a:off x="2036797" y="2644796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56</a:t>
            </a:r>
            <a:endParaRPr lang="ko-KR" altLang="en-US" sz="900" kern="0" dirty="0"/>
          </a:p>
        </p:txBody>
      </p:sp>
      <p:sp>
        <p:nvSpPr>
          <p:cNvPr id="192" name="직사각형 191"/>
          <p:cNvSpPr/>
          <p:nvPr/>
        </p:nvSpPr>
        <p:spPr bwMode="auto">
          <a:xfrm>
            <a:off x="2279284" y="2644796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3" name="직사각형 192"/>
          <p:cNvSpPr/>
          <p:nvPr/>
        </p:nvSpPr>
        <p:spPr bwMode="auto">
          <a:xfrm>
            <a:off x="2521770" y="2644796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4" name="직사각형 193"/>
          <p:cNvSpPr/>
          <p:nvPr/>
        </p:nvSpPr>
        <p:spPr bwMode="auto">
          <a:xfrm>
            <a:off x="2764260" y="2644796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5" name="직사각형 194"/>
          <p:cNvSpPr/>
          <p:nvPr/>
        </p:nvSpPr>
        <p:spPr bwMode="auto">
          <a:xfrm>
            <a:off x="3006741" y="2644796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6" name="직사각형 195"/>
          <p:cNvSpPr/>
          <p:nvPr/>
        </p:nvSpPr>
        <p:spPr bwMode="auto">
          <a:xfrm>
            <a:off x="824368" y="2915578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7" name="직사각형 196"/>
          <p:cNvSpPr/>
          <p:nvPr/>
        </p:nvSpPr>
        <p:spPr bwMode="auto">
          <a:xfrm>
            <a:off x="1066854" y="2915578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8" name="직사각형 197"/>
          <p:cNvSpPr/>
          <p:nvPr/>
        </p:nvSpPr>
        <p:spPr bwMode="auto">
          <a:xfrm>
            <a:off x="1309339" y="2915578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99" name="직사각형 198"/>
          <p:cNvSpPr/>
          <p:nvPr/>
        </p:nvSpPr>
        <p:spPr bwMode="auto">
          <a:xfrm>
            <a:off x="1794311" y="2915578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00" name="직사각형 199"/>
          <p:cNvSpPr/>
          <p:nvPr/>
        </p:nvSpPr>
        <p:spPr bwMode="auto">
          <a:xfrm>
            <a:off x="1551825" y="2915578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35</a:t>
            </a:r>
            <a:endParaRPr lang="ko-KR" altLang="en-US" sz="900" kern="0" dirty="0"/>
          </a:p>
        </p:txBody>
      </p:sp>
      <p:sp>
        <p:nvSpPr>
          <p:cNvPr id="201" name="직사각형 200"/>
          <p:cNvSpPr/>
          <p:nvPr/>
        </p:nvSpPr>
        <p:spPr bwMode="auto">
          <a:xfrm>
            <a:off x="2036797" y="2915578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04" name="직사각형 203"/>
          <p:cNvSpPr/>
          <p:nvPr/>
        </p:nvSpPr>
        <p:spPr bwMode="auto">
          <a:xfrm>
            <a:off x="2279284" y="2915578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05" name="직사각형 204"/>
          <p:cNvSpPr/>
          <p:nvPr/>
        </p:nvSpPr>
        <p:spPr bwMode="auto">
          <a:xfrm>
            <a:off x="2521770" y="2915578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06" name="직사각형 205"/>
          <p:cNvSpPr/>
          <p:nvPr/>
        </p:nvSpPr>
        <p:spPr bwMode="auto">
          <a:xfrm>
            <a:off x="2764260" y="2915579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07" name="직사각형 206"/>
          <p:cNvSpPr/>
          <p:nvPr/>
        </p:nvSpPr>
        <p:spPr bwMode="auto">
          <a:xfrm>
            <a:off x="3006741" y="2915579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208" name="직사각형 207"/>
          <p:cNvSpPr/>
          <p:nvPr/>
        </p:nvSpPr>
        <p:spPr bwMode="auto">
          <a:xfrm>
            <a:off x="298751" y="2376758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듣기</a:t>
            </a:r>
          </a:p>
        </p:txBody>
      </p:sp>
      <p:sp>
        <p:nvSpPr>
          <p:cNvPr id="211" name="직사각형 210"/>
          <p:cNvSpPr/>
          <p:nvPr/>
        </p:nvSpPr>
        <p:spPr bwMode="auto">
          <a:xfrm>
            <a:off x="298751" y="2913148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읽기</a:t>
            </a:r>
          </a:p>
        </p:txBody>
      </p:sp>
      <p:sp>
        <p:nvSpPr>
          <p:cNvPr id="212" name="직사각형 211"/>
          <p:cNvSpPr/>
          <p:nvPr/>
        </p:nvSpPr>
        <p:spPr bwMode="auto">
          <a:xfrm>
            <a:off x="298751" y="2641542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말하기</a:t>
            </a:r>
          </a:p>
        </p:txBody>
      </p:sp>
      <p:sp>
        <p:nvSpPr>
          <p:cNvPr id="215" name="직사각형 214"/>
          <p:cNvSpPr/>
          <p:nvPr/>
        </p:nvSpPr>
        <p:spPr bwMode="auto">
          <a:xfrm>
            <a:off x="3252766" y="2378636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우수</a:t>
            </a:r>
          </a:p>
        </p:txBody>
      </p:sp>
      <p:sp>
        <p:nvSpPr>
          <p:cNvPr id="216" name="직사각형 215"/>
          <p:cNvSpPr/>
          <p:nvPr/>
        </p:nvSpPr>
        <p:spPr bwMode="auto">
          <a:xfrm>
            <a:off x="3252766" y="2915027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부족</a:t>
            </a:r>
          </a:p>
        </p:txBody>
      </p:sp>
      <p:sp>
        <p:nvSpPr>
          <p:cNvPr id="217" name="직사각형 216"/>
          <p:cNvSpPr/>
          <p:nvPr/>
        </p:nvSpPr>
        <p:spPr bwMode="auto">
          <a:xfrm>
            <a:off x="3252766" y="2643419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보통</a:t>
            </a:r>
          </a:p>
        </p:txBody>
      </p:sp>
      <p:sp>
        <p:nvSpPr>
          <p:cNvPr id="218" name="뺄셈 기호 217"/>
          <p:cNvSpPr/>
          <p:nvPr/>
        </p:nvSpPr>
        <p:spPr bwMode="auto">
          <a:xfrm rot="5400000">
            <a:off x="1464906" y="2693119"/>
            <a:ext cx="1100073" cy="123564"/>
          </a:xfrm>
          <a:prstGeom prst="mathMinus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19" name="직사각형 218"/>
          <p:cNvSpPr/>
          <p:nvPr/>
        </p:nvSpPr>
        <p:spPr bwMode="auto">
          <a:xfrm>
            <a:off x="1840509" y="3159030"/>
            <a:ext cx="354173" cy="162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/>
              <a:t>평균</a:t>
            </a:r>
          </a:p>
        </p:txBody>
      </p:sp>
      <p:sp>
        <p:nvSpPr>
          <p:cNvPr id="220" name="직사각형 219"/>
          <p:cNvSpPr/>
          <p:nvPr/>
        </p:nvSpPr>
        <p:spPr bwMode="auto">
          <a:xfrm>
            <a:off x="737780" y="221759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0</a:t>
            </a:r>
            <a:endParaRPr lang="ko-KR" altLang="en-US" sz="701" kern="0" dirty="0"/>
          </a:p>
        </p:txBody>
      </p:sp>
      <p:sp>
        <p:nvSpPr>
          <p:cNvPr id="110" name="순서도: 연결자 109"/>
          <p:cNvSpPr/>
          <p:nvPr/>
        </p:nvSpPr>
        <p:spPr bwMode="auto">
          <a:xfrm>
            <a:off x="324459" y="3778044"/>
            <a:ext cx="3246257" cy="2121279"/>
          </a:xfrm>
          <a:prstGeom prst="flowChartConnector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324456" y="4927347"/>
            <a:ext cx="3256139" cy="8782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/>
              <a:t>김웅진은</a:t>
            </a:r>
            <a:r>
              <a:rPr lang="ko-KR" altLang="en-US" sz="800" b="1" kern="0" dirty="0" smtClean="0"/>
              <a:t> </a:t>
            </a:r>
            <a:r>
              <a:rPr lang="ko-KR" altLang="en-US" sz="800" b="1" kern="0" dirty="0"/>
              <a:t>독서능력검사에서 듣기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우수 수준으로 나타났습니다</a:t>
            </a:r>
            <a:r>
              <a:rPr lang="en-US" altLang="ko-KR" sz="800" b="1" kern="0" dirty="0"/>
              <a:t>. </a:t>
            </a:r>
            <a:endParaRPr lang="en-US" altLang="ko-KR" sz="800" b="1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 smtClean="0"/>
              <a:t>김웅진은</a:t>
            </a:r>
            <a:r>
              <a:rPr lang="ko-KR" altLang="en-US" sz="800" kern="0" dirty="0" smtClean="0"/>
              <a:t> </a:t>
            </a:r>
            <a:r>
              <a:rPr lang="ko-KR" altLang="en-US" sz="800" kern="0" dirty="0"/>
              <a:t>해당 연령의 영아들이 보이는 일상생활과 관련된 친숙한 낱말에 관심을 보이거나 짧은 문장이나 이야기에 </a:t>
            </a:r>
            <a:r>
              <a:rPr lang="ko-KR" altLang="en-US" sz="800" kern="0" dirty="0" smtClean="0"/>
              <a:t>매우</a:t>
            </a:r>
            <a:endParaRPr lang="en-US" altLang="ko-KR" sz="8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/>
              <a:t>적절하게 반응합니다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듣기 능력을 더 심화하기 위해서는 현재보다 다양한 책을 선택하여 읽어주면 도움이 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그리고 양육자님께서 올바른 발음으로 이야기를 해주시는 것이 필요합니다</a:t>
            </a:r>
            <a:r>
              <a:rPr lang="en-US" altLang="ko-KR" sz="800" kern="0" dirty="0"/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/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324456" y="4450827"/>
            <a:ext cx="1146932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세부 영역 결과 해석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260464" y="5834704"/>
            <a:ext cx="3391953" cy="469284"/>
            <a:chOff x="260462" y="5834704"/>
            <a:chExt cx="3391953" cy="469284"/>
          </a:xfrm>
        </p:grpSpPr>
        <p:sp>
          <p:nvSpPr>
            <p:cNvPr id="126" name="모서리가 둥근 직사각형 125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27" name="직선 연결선 126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129" name="직사각형 128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0" name="직사각형 129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131" name="직사각형 130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132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5" name="모서리가 둥근 직사각형 434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sp>
        <p:nvSpPr>
          <p:cNvPr id="436" name="직사각형 435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437" name="직사각형 436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38" name="직사각형 437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439" name="직사각형 438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440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1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2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3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4" name="직선 연결선 443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210" name="직사각형 209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052258" y="1129507"/>
            <a:ext cx="247650" cy="238125"/>
          </a:xfrm>
          <a:prstGeom prst="rect">
            <a:avLst/>
          </a:prstGeom>
        </p:spPr>
      </p:pic>
      <p:sp>
        <p:nvSpPr>
          <p:cNvPr id="235" name="직사각형 234"/>
          <p:cNvSpPr/>
          <p:nvPr/>
        </p:nvSpPr>
        <p:spPr bwMode="auto">
          <a:xfrm>
            <a:off x="4045836" y="1379268"/>
            <a:ext cx="3268537" cy="9290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독서능력검사에서 말하기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보통 수준으로 나타났습니다</a:t>
            </a:r>
            <a:r>
              <a:rPr lang="en-US" altLang="ko-KR" sz="800" b="1" kern="0" dirty="0"/>
              <a:t>. </a:t>
            </a:r>
            <a:endParaRPr lang="en-US" altLang="ko-KR" sz="800" b="1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 smtClean="0"/>
              <a:t>김웅진은</a:t>
            </a:r>
            <a:r>
              <a:rPr lang="ko-KR" altLang="en-US" sz="800" kern="0" dirty="0" smtClean="0"/>
              <a:t> </a:t>
            </a:r>
            <a:r>
              <a:rPr lang="ko-KR" altLang="en-US" sz="800" kern="0" dirty="0"/>
              <a:t>해당 연령의 영아들이 보이는 일상생활과 관련된 친숙한 낱말에 관심을 보이거나 짧은 문장이나 이야기에 매우 적절하게 반응합니다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듣기 능력을 더 심화하기 위해서는 현재보다 다양한 책을 선택하여 읽어주면 도움이 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그리고 양육자님께서 올바른 발음으로 이야기를 해주시는 것이 필요합니다</a:t>
            </a:r>
            <a:r>
              <a:rPr lang="en-US" altLang="ko-KR" sz="800" kern="0" dirty="0"/>
              <a:t>.</a:t>
            </a:r>
          </a:p>
        </p:txBody>
      </p:sp>
      <p:graphicFrame>
        <p:nvGraphicFramePr>
          <p:cNvPr id="237" name="표 2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659940"/>
              </p:ext>
            </p:extLst>
          </p:nvPr>
        </p:nvGraphicFramePr>
        <p:xfrm>
          <a:off x="7764776" y="797803"/>
          <a:ext cx="2141226" cy="185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세부 항목 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능력 검사 설명보기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디폴트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접힌 상태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03138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첫 줄의 문구는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BOLD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코멘트 펼쳐보기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디폴트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접힌 상태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상태에 따라 화살표 방향 바뀜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36991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3616"/>
                  </a:ext>
                </a:extLst>
              </a:tr>
            </a:tbl>
          </a:graphicData>
        </a:graphic>
      </p:graphicFrame>
      <p:sp>
        <p:nvSpPr>
          <p:cNvPr id="245" name="모서리가 둥근 직사각형 244"/>
          <p:cNvSpPr/>
          <p:nvPr/>
        </p:nvSpPr>
        <p:spPr bwMode="auto">
          <a:xfrm>
            <a:off x="994020" y="3356992"/>
            <a:ext cx="2581385" cy="111254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김웅진의 독서능력검사 결과</a:t>
            </a:r>
            <a:r>
              <a:rPr lang="en-US" altLang="ko-KR" sz="900" kern="0" dirty="0">
                <a:solidFill>
                  <a:srgbClr val="000000"/>
                </a:solidFill>
              </a:rPr>
              <a:t>, 3</a:t>
            </a:r>
            <a:r>
              <a:rPr lang="ko-KR" altLang="en-US" sz="900" kern="0" dirty="0">
                <a:solidFill>
                  <a:srgbClr val="000000"/>
                </a:solidFill>
              </a:rPr>
              <a:t>개 세부영역에서 듣기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말하기 읽기의 순으로 높은 점수를 받았습니다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</a:rPr>
              <a:t>개 </a:t>
            </a:r>
            <a:r>
              <a:rPr lang="ko-KR" altLang="en-US" sz="900" kern="0" dirty="0" err="1">
                <a:solidFill>
                  <a:srgbClr val="000000"/>
                </a:solidFill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</a:rPr>
              <a:t> 중 읽기가 비교적 부족해 보입니다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읽기 능력을 개선하기 위해서 영아에게 책을 많이 노출시키고 그림 및 글자가 적혀있는 인쇄물을 다양하게 보여주는 것이 좋습니다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46" name="Picture 2" descr="https://static.thenounproject.com/png/2063492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20" y="3403933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순서도: 연결자 246"/>
          <p:cNvSpPr/>
          <p:nvPr/>
        </p:nvSpPr>
        <p:spPr bwMode="auto">
          <a:xfrm>
            <a:off x="1819298" y="1598112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248" name="직사각형 247"/>
          <p:cNvSpPr/>
          <p:nvPr/>
        </p:nvSpPr>
        <p:spPr bwMode="auto">
          <a:xfrm>
            <a:off x="324456" y="4696690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듣기</a:t>
            </a:r>
          </a:p>
        </p:txBody>
      </p:sp>
      <p:sp>
        <p:nvSpPr>
          <p:cNvPr id="250" name="직사각형 249"/>
          <p:cNvSpPr/>
          <p:nvPr/>
        </p:nvSpPr>
        <p:spPr bwMode="auto">
          <a:xfrm>
            <a:off x="4037028" y="2362030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읽기</a:t>
            </a:r>
          </a:p>
        </p:txBody>
      </p:sp>
      <p:sp>
        <p:nvSpPr>
          <p:cNvPr id="251" name="직사각형 250"/>
          <p:cNvSpPr/>
          <p:nvPr/>
        </p:nvSpPr>
        <p:spPr bwMode="auto">
          <a:xfrm>
            <a:off x="4045836" y="1132560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말하기</a:t>
            </a:r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5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" name="그림 2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3344531" y="4707738"/>
            <a:ext cx="247650" cy="238125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 bwMode="auto">
          <a:xfrm>
            <a:off x="4038700" y="2604263"/>
            <a:ext cx="3268537" cy="96875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독서능력검사에서 말하기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보통 수준으로 나타났습니다</a:t>
            </a:r>
            <a:r>
              <a:rPr lang="en-US" altLang="ko-KR" sz="800" b="1" kern="0" dirty="0"/>
              <a:t>. </a:t>
            </a:r>
            <a:endParaRPr lang="en-US" altLang="ko-KR" sz="800" b="1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 smtClean="0"/>
              <a:t>김웅진은</a:t>
            </a:r>
            <a:r>
              <a:rPr lang="ko-KR" altLang="en-US" sz="800" kern="0" dirty="0" smtClean="0"/>
              <a:t> </a:t>
            </a:r>
            <a:r>
              <a:rPr lang="ko-KR" altLang="en-US" sz="800" kern="0" dirty="0"/>
              <a:t>해당 연령의 영아들이 보이는 일상생활과 관련된 친숙한 낱말에 관심을 보이거나 짧은 문장이나 이야기에 매우 적절하게 반응합니다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듣기 능력을 더 심화하기 위해서는 현재보다 다양한 책을 선택하여 읽어주면 도움이 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그리고 양육자님께서 올바른 발음으로 이야기를 해주시는 것이 필요합니다</a:t>
            </a:r>
            <a:r>
              <a:rPr lang="en-US" altLang="ko-KR" sz="800" kern="0" dirty="0"/>
              <a:t>.</a:t>
            </a: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048895" y="2366792"/>
            <a:ext cx="247650" cy="238125"/>
          </a:xfrm>
          <a:prstGeom prst="rect">
            <a:avLst/>
          </a:prstGeom>
        </p:spPr>
      </p:pic>
      <p:sp>
        <p:nvSpPr>
          <p:cNvPr id="334" name="모서리가 둥근 직사각형 333"/>
          <p:cNvSpPr/>
          <p:nvPr/>
        </p:nvSpPr>
        <p:spPr bwMode="auto">
          <a:xfrm>
            <a:off x="4039068" y="3746830"/>
            <a:ext cx="1397702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독서 흥미 검사</a:t>
            </a:r>
          </a:p>
        </p:txBody>
      </p:sp>
      <p:sp>
        <p:nvSpPr>
          <p:cNvPr id="335" name="모서리가 둥근 직사각형 334"/>
          <p:cNvSpPr/>
          <p:nvPr/>
        </p:nvSpPr>
        <p:spPr bwMode="auto">
          <a:xfrm>
            <a:off x="4032877" y="4049707"/>
            <a:ext cx="3273591" cy="393650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아이가 책을 읽는 이유부터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독서할 때 나타나는 행동과 마음가짐 등의 심리적 요인을 측정합니다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36" name="직사각형 335"/>
          <p:cNvSpPr/>
          <p:nvPr/>
        </p:nvSpPr>
        <p:spPr bwMode="auto">
          <a:xfrm>
            <a:off x="4551942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37" name="직사각형 336"/>
          <p:cNvSpPr/>
          <p:nvPr/>
        </p:nvSpPr>
        <p:spPr bwMode="auto">
          <a:xfrm>
            <a:off x="4794044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38" name="직사각형 337"/>
          <p:cNvSpPr/>
          <p:nvPr/>
        </p:nvSpPr>
        <p:spPr bwMode="auto">
          <a:xfrm>
            <a:off x="5036148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39" name="직사각형 338"/>
          <p:cNvSpPr/>
          <p:nvPr/>
        </p:nvSpPr>
        <p:spPr bwMode="auto">
          <a:xfrm>
            <a:off x="5520355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40" name="직사각형 339"/>
          <p:cNvSpPr/>
          <p:nvPr/>
        </p:nvSpPr>
        <p:spPr bwMode="auto">
          <a:xfrm>
            <a:off x="5278251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41" name="직사각형 340"/>
          <p:cNvSpPr/>
          <p:nvPr/>
        </p:nvSpPr>
        <p:spPr bwMode="auto">
          <a:xfrm>
            <a:off x="5762458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42" name="직사각형 341"/>
          <p:cNvSpPr/>
          <p:nvPr/>
        </p:nvSpPr>
        <p:spPr bwMode="auto">
          <a:xfrm>
            <a:off x="6004560" y="460616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66</a:t>
            </a:r>
            <a:endParaRPr lang="ko-KR" altLang="en-US" sz="900" kern="0" dirty="0"/>
          </a:p>
        </p:txBody>
      </p:sp>
      <p:sp>
        <p:nvSpPr>
          <p:cNvPr id="343" name="직사각형 342"/>
          <p:cNvSpPr/>
          <p:nvPr/>
        </p:nvSpPr>
        <p:spPr bwMode="auto">
          <a:xfrm>
            <a:off x="6246664" y="460616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44" name="직사각형 343"/>
          <p:cNvSpPr/>
          <p:nvPr/>
        </p:nvSpPr>
        <p:spPr bwMode="auto">
          <a:xfrm>
            <a:off x="6488767" y="460616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45" name="직사각형 344"/>
          <p:cNvSpPr/>
          <p:nvPr/>
        </p:nvSpPr>
        <p:spPr bwMode="auto">
          <a:xfrm>
            <a:off x="6730869" y="460616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46" name="직사각형 345"/>
          <p:cNvSpPr/>
          <p:nvPr/>
        </p:nvSpPr>
        <p:spPr bwMode="auto">
          <a:xfrm>
            <a:off x="4699960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10</a:t>
            </a:r>
            <a:endParaRPr lang="ko-KR" altLang="en-US" sz="701" kern="0" dirty="0"/>
          </a:p>
        </p:txBody>
      </p:sp>
      <p:sp>
        <p:nvSpPr>
          <p:cNvPr id="347" name="직사각형 346"/>
          <p:cNvSpPr/>
          <p:nvPr/>
        </p:nvSpPr>
        <p:spPr bwMode="auto">
          <a:xfrm>
            <a:off x="4937921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20</a:t>
            </a:r>
            <a:endParaRPr lang="ko-KR" altLang="en-US" sz="701" kern="0" dirty="0"/>
          </a:p>
        </p:txBody>
      </p:sp>
      <p:sp>
        <p:nvSpPr>
          <p:cNvPr id="348" name="직사각형 347"/>
          <p:cNvSpPr/>
          <p:nvPr/>
        </p:nvSpPr>
        <p:spPr bwMode="auto">
          <a:xfrm>
            <a:off x="5175883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30</a:t>
            </a:r>
            <a:endParaRPr lang="ko-KR" altLang="en-US" sz="701" kern="0" dirty="0"/>
          </a:p>
        </p:txBody>
      </p:sp>
      <p:sp>
        <p:nvSpPr>
          <p:cNvPr id="349" name="직사각형 348"/>
          <p:cNvSpPr/>
          <p:nvPr/>
        </p:nvSpPr>
        <p:spPr bwMode="auto">
          <a:xfrm>
            <a:off x="5413843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40</a:t>
            </a:r>
            <a:endParaRPr lang="ko-KR" altLang="en-US" sz="701" kern="0" dirty="0"/>
          </a:p>
        </p:txBody>
      </p:sp>
      <p:sp>
        <p:nvSpPr>
          <p:cNvPr id="350" name="직사각형 349"/>
          <p:cNvSpPr/>
          <p:nvPr/>
        </p:nvSpPr>
        <p:spPr bwMode="auto">
          <a:xfrm>
            <a:off x="5651805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50</a:t>
            </a:r>
            <a:endParaRPr lang="ko-KR" altLang="en-US" sz="701" kern="0" dirty="0"/>
          </a:p>
        </p:txBody>
      </p:sp>
      <p:sp>
        <p:nvSpPr>
          <p:cNvPr id="351" name="직사각형 350"/>
          <p:cNvSpPr/>
          <p:nvPr/>
        </p:nvSpPr>
        <p:spPr bwMode="auto">
          <a:xfrm>
            <a:off x="5889765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60</a:t>
            </a:r>
            <a:endParaRPr lang="ko-KR" altLang="en-US" sz="701" kern="0" dirty="0"/>
          </a:p>
        </p:txBody>
      </p:sp>
      <p:sp>
        <p:nvSpPr>
          <p:cNvPr id="352" name="직사각형 351"/>
          <p:cNvSpPr/>
          <p:nvPr/>
        </p:nvSpPr>
        <p:spPr bwMode="auto">
          <a:xfrm>
            <a:off x="6127725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70</a:t>
            </a:r>
            <a:endParaRPr lang="ko-KR" altLang="en-US" sz="701" kern="0" dirty="0"/>
          </a:p>
        </p:txBody>
      </p:sp>
      <p:sp>
        <p:nvSpPr>
          <p:cNvPr id="353" name="직사각형 352"/>
          <p:cNvSpPr/>
          <p:nvPr/>
        </p:nvSpPr>
        <p:spPr bwMode="auto">
          <a:xfrm>
            <a:off x="6365687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80</a:t>
            </a:r>
            <a:endParaRPr lang="ko-KR" altLang="en-US" sz="701" kern="0" dirty="0"/>
          </a:p>
        </p:txBody>
      </p:sp>
      <p:sp>
        <p:nvSpPr>
          <p:cNvPr id="354" name="직사각형 353"/>
          <p:cNvSpPr/>
          <p:nvPr/>
        </p:nvSpPr>
        <p:spPr bwMode="auto">
          <a:xfrm>
            <a:off x="6603650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90</a:t>
            </a:r>
            <a:endParaRPr lang="ko-KR" altLang="en-US" sz="701" kern="0" dirty="0"/>
          </a:p>
        </p:txBody>
      </p:sp>
      <p:sp>
        <p:nvSpPr>
          <p:cNvPr id="355" name="직사각형 354"/>
          <p:cNvSpPr/>
          <p:nvPr/>
        </p:nvSpPr>
        <p:spPr bwMode="auto">
          <a:xfrm>
            <a:off x="6841607" y="4444567"/>
            <a:ext cx="199924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100</a:t>
            </a:r>
            <a:endParaRPr lang="ko-KR" altLang="en-US" sz="701" kern="0" dirty="0"/>
          </a:p>
        </p:txBody>
      </p:sp>
      <p:sp>
        <p:nvSpPr>
          <p:cNvPr id="356" name="직사각형 355"/>
          <p:cNvSpPr/>
          <p:nvPr/>
        </p:nvSpPr>
        <p:spPr bwMode="auto">
          <a:xfrm>
            <a:off x="4548501" y="487177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57" name="직사각형 356"/>
          <p:cNvSpPr/>
          <p:nvPr/>
        </p:nvSpPr>
        <p:spPr bwMode="auto">
          <a:xfrm>
            <a:off x="4790987" y="487177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58" name="직사각형 357"/>
          <p:cNvSpPr/>
          <p:nvPr/>
        </p:nvSpPr>
        <p:spPr bwMode="auto">
          <a:xfrm>
            <a:off x="5033473" y="487177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59" name="직사각형 358"/>
          <p:cNvSpPr/>
          <p:nvPr/>
        </p:nvSpPr>
        <p:spPr bwMode="auto">
          <a:xfrm>
            <a:off x="5518443" y="487177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46</a:t>
            </a:r>
            <a:endParaRPr lang="ko-KR" altLang="en-US" sz="900" kern="0" dirty="0"/>
          </a:p>
        </p:txBody>
      </p:sp>
      <p:sp>
        <p:nvSpPr>
          <p:cNvPr id="360" name="직사각형 359"/>
          <p:cNvSpPr/>
          <p:nvPr/>
        </p:nvSpPr>
        <p:spPr bwMode="auto">
          <a:xfrm>
            <a:off x="5275958" y="4871771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1" name="직사각형 360"/>
          <p:cNvSpPr/>
          <p:nvPr/>
        </p:nvSpPr>
        <p:spPr bwMode="auto">
          <a:xfrm>
            <a:off x="5760930" y="487177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2" name="직사각형 361"/>
          <p:cNvSpPr/>
          <p:nvPr/>
        </p:nvSpPr>
        <p:spPr bwMode="auto">
          <a:xfrm>
            <a:off x="6003415" y="487177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3" name="직사각형 362"/>
          <p:cNvSpPr/>
          <p:nvPr/>
        </p:nvSpPr>
        <p:spPr bwMode="auto">
          <a:xfrm>
            <a:off x="6245902" y="487177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4" name="직사각형 363"/>
          <p:cNvSpPr/>
          <p:nvPr/>
        </p:nvSpPr>
        <p:spPr bwMode="auto">
          <a:xfrm>
            <a:off x="6488389" y="487177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5" name="직사각형 364"/>
          <p:cNvSpPr/>
          <p:nvPr/>
        </p:nvSpPr>
        <p:spPr bwMode="auto">
          <a:xfrm>
            <a:off x="6730869" y="4871771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6" name="직사각형 365"/>
          <p:cNvSpPr/>
          <p:nvPr/>
        </p:nvSpPr>
        <p:spPr bwMode="auto">
          <a:xfrm>
            <a:off x="4548501" y="5142552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7" name="직사각형 366"/>
          <p:cNvSpPr/>
          <p:nvPr/>
        </p:nvSpPr>
        <p:spPr bwMode="auto">
          <a:xfrm>
            <a:off x="4790987" y="5142552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8" name="직사각형 367"/>
          <p:cNvSpPr/>
          <p:nvPr/>
        </p:nvSpPr>
        <p:spPr bwMode="auto">
          <a:xfrm>
            <a:off x="5033473" y="5142552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69" name="직사각형 368"/>
          <p:cNvSpPr/>
          <p:nvPr/>
        </p:nvSpPr>
        <p:spPr bwMode="auto">
          <a:xfrm>
            <a:off x="5518443" y="5142552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70" name="직사각형 369"/>
          <p:cNvSpPr/>
          <p:nvPr/>
        </p:nvSpPr>
        <p:spPr bwMode="auto">
          <a:xfrm>
            <a:off x="5275958" y="5142552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39</a:t>
            </a:r>
            <a:endParaRPr lang="ko-KR" altLang="en-US" sz="900" kern="0" dirty="0"/>
          </a:p>
        </p:txBody>
      </p:sp>
      <p:sp>
        <p:nvSpPr>
          <p:cNvPr id="371" name="직사각형 370"/>
          <p:cNvSpPr/>
          <p:nvPr/>
        </p:nvSpPr>
        <p:spPr bwMode="auto">
          <a:xfrm>
            <a:off x="5760930" y="5142552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72" name="직사각형 371"/>
          <p:cNvSpPr/>
          <p:nvPr/>
        </p:nvSpPr>
        <p:spPr bwMode="auto">
          <a:xfrm>
            <a:off x="6003415" y="5142552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73" name="직사각형 372"/>
          <p:cNvSpPr/>
          <p:nvPr/>
        </p:nvSpPr>
        <p:spPr bwMode="auto">
          <a:xfrm>
            <a:off x="6245902" y="5142552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74" name="직사각형 373"/>
          <p:cNvSpPr/>
          <p:nvPr/>
        </p:nvSpPr>
        <p:spPr bwMode="auto">
          <a:xfrm>
            <a:off x="6488389" y="5142552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75" name="직사각형 374"/>
          <p:cNvSpPr/>
          <p:nvPr/>
        </p:nvSpPr>
        <p:spPr bwMode="auto">
          <a:xfrm>
            <a:off x="6730869" y="5142552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76" name="직사각형 375"/>
          <p:cNvSpPr/>
          <p:nvPr/>
        </p:nvSpPr>
        <p:spPr bwMode="auto">
          <a:xfrm>
            <a:off x="4022881" y="4603732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호기심</a:t>
            </a:r>
          </a:p>
        </p:txBody>
      </p:sp>
      <p:sp>
        <p:nvSpPr>
          <p:cNvPr id="377" name="직사각형 376"/>
          <p:cNvSpPr/>
          <p:nvPr/>
        </p:nvSpPr>
        <p:spPr bwMode="auto">
          <a:xfrm>
            <a:off x="4022881" y="5140121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몰입</a:t>
            </a:r>
          </a:p>
        </p:txBody>
      </p:sp>
      <p:sp>
        <p:nvSpPr>
          <p:cNvPr id="378" name="직사각형 377"/>
          <p:cNvSpPr/>
          <p:nvPr/>
        </p:nvSpPr>
        <p:spPr bwMode="auto">
          <a:xfrm>
            <a:off x="4022881" y="4868517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즐거움</a:t>
            </a:r>
          </a:p>
        </p:txBody>
      </p:sp>
      <p:sp>
        <p:nvSpPr>
          <p:cNvPr id="379" name="직사각형 378"/>
          <p:cNvSpPr/>
          <p:nvPr/>
        </p:nvSpPr>
        <p:spPr bwMode="auto">
          <a:xfrm>
            <a:off x="6976896" y="4605611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우수</a:t>
            </a:r>
          </a:p>
        </p:txBody>
      </p:sp>
      <p:sp>
        <p:nvSpPr>
          <p:cNvPr id="380" name="직사각형 379"/>
          <p:cNvSpPr/>
          <p:nvPr/>
        </p:nvSpPr>
        <p:spPr bwMode="auto">
          <a:xfrm>
            <a:off x="6976896" y="5142000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부족</a:t>
            </a:r>
          </a:p>
        </p:txBody>
      </p:sp>
      <p:sp>
        <p:nvSpPr>
          <p:cNvPr id="381" name="직사각형 380"/>
          <p:cNvSpPr/>
          <p:nvPr/>
        </p:nvSpPr>
        <p:spPr bwMode="auto">
          <a:xfrm>
            <a:off x="6976896" y="4870394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보통</a:t>
            </a:r>
          </a:p>
        </p:txBody>
      </p:sp>
      <p:sp>
        <p:nvSpPr>
          <p:cNvPr id="382" name="뺄셈 기호 381"/>
          <p:cNvSpPr/>
          <p:nvPr/>
        </p:nvSpPr>
        <p:spPr bwMode="auto">
          <a:xfrm rot="5400000">
            <a:off x="4992259" y="5068677"/>
            <a:ext cx="1493626" cy="123564"/>
          </a:xfrm>
          <a:prstGeom prst="mathMinus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 bwMode="auto">
          <a:xfrm>
            <a:off x="5564642" y="5661656"/>
            <a:ext cx="354173" cy="162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/>
              <a:t>평균</a:t>
            </a:r>
          </a:p>
        </p:txBody>
      </p:sp>
      <p:sp>
        <p:nvSpPr>
          <p:cNvPr id="384" name="직사각형 383"/>
          <p:cNvSpPr/>
          <p:nvPr/>
        </p:nvSpPr>
        <p:spPr bwMode="auto">
          <a:xfrm>
            <a:off x="4461913" y="4444567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0</a:t>
            </a:r>
            <a:endParaRPr lang="ko-KR" altLang="en-US" sz="701" kern="0" dirty="0"/>
          </a:p>
        </p:txBody>
      </p:sp>
      <p:sp>
        <p:nvSpPr>
          <p:cNvPr id="385" name="직사각형 384"/>
          <p:cNvSpPr/>
          <p:nvPr/>
        </p:nvSpPr>
        <p:spPr bwMode="auto">
          <a:xfrm>
            <a:off x="4548501" y="5417639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86" name="직사각형 385"/>
          <p:cNvSpPr/>
          <p:nvPr/>
        </p:nvSpPr>
        <p:spPr bwMode="auto">
          <a:xfrm>
            <a:off x="4790987" y="5417639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87" name="직사각형 386"/>
          <p:cNvSpPr/>
          <p:nvPr/>
        </p:nvSpPr>
        <p:spPr bwMode="auto">
          <a:xfrm>
            <a:off x="5033473" y="5417639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88" name="직사각형 387"/>
          <p:cNvSpPr/>
          <p:nvPr/>
        </p:nvSpPr>
        <p:spPr bwMode="auto">
          <a:xfrm>
            <a:off x="5518443" y="5417639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89" name="직사각형 388"/>
          <p:cNvSpPr/>
          <p:nvPr/>
        </p:nvSpPr>
        <p:spPr bwMode="auto">
          <a:xfrm>
            <a:off x="5275958" y="5417639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90" name="직사각형 389"/>
          <p:cNvSpPr/>
          <p:nvPr/>
        </p:nvSpPr>
        <p:spPr bwMode="auto">
          <a:xfrm>
            <a:off x="5760930" y="5417639"/>
            <a:ext cx="208039" cy="2374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/>
              <a:t>55</a:t>
            </a:r>
            <a:endParaRPr lang="ko-KR" altLang="en-US" sz="900" kern="0" dirty="0"/>
          </a:p>
        </p:txBody>
      </p:sp>
      <p:sp>
        <p:nvSpPr>
          <p:cNvPr id="391" name="직사각형 390"/>
          <p:cNvSpPr/>
          <p:nvPr/>
        </p:nvSpPr>
        <p:spPr bwMode="auto">
          <a:xfrm>
            <a:off x="6003415" y="5417639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92" name="직사각형 391"/>
          <p:cNvSpPr/>
          <p:nvPr/>
        </p:nvSpPr>
        <p:spPr bwMode="auto">
          <a:xfrm>
            <a:off x="6245902" y="5417639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93" name="직사각형 392"/>
          <p:cNvSpPr/>
          <p:nvPr/>
        </p:nvSpPr>
        <p:spPr bwMode="auto">
          <a:xfrm>
            <a:off x="6488389" y="5417639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94" name="직사각형 393"/>
          <p:cNvSpPr/>
          <p:nvPr/>
        </p:nvSpPr>
        <p:spPr bwMode="auto">
          <a:xfrm>
            <a:off x="6730869" y="5417639"/>
            <a:ext cx="208039" cy="23740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395" name="직사각형 394"/>
          <p:cNvSpPr/>
          <p:nvPr/>
        </p:nvSpPr>
        <p:spPr bwMode="auto">
          <a:xfrm>
            <a:off x="4022881" y="5415208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주도성</a:t>
            </a:r>
          </a:p>
        </p:txBody>
      </p:sp>
      <p:sp>
        <p:nvSpPr>
          <p:cNvPr id="396" name="직사각형 395"/>
          <p:cNvSpPr/>
          <p:nvPr/>
        </p:nvSpPr>
        <p:spPr bwMode="auto">
          <a:xfrm>
            <a:off x="6976896" y="5417087"/>
            <a:ext cx="353314" cy="23983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보통</a:t>
            </a:r>
          </a:p>
        </p:txBody>
      </p:sp>
      <p:sp>
        <p:nvSpPr>
          <p:cNvPr id="398" name="순서도: 연결자 397"/>
          <p:cNvSpPr/>
          <p:nvPr/>
        </p:nvSpPr>
        <p:spPr bwMode="auto">
          <a:xfrm>
            <a:off x="5502082" y="3790499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399" name="순서도: 연결자 398"/>
          <p:cNvSpPr/>
          <p:nvPr/>
        </p:nvSpPr>
        <p:spPr bwMode="auto">
          <a:xfrm>
            <a:off x="872635" y="4732939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400" name="순서도: 연결자 399"/>
          <p:cNvSpPr/>
          <p:nvPr/>
        </p:nvSpPr>
        <p:spPr bwMode="auto">
          <a:xfrm>
            <a:off x="4567127" y="1158165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401" name="순서도: 연결자 400"/>
          <p:cNvSpPr/>
          <p:nvPr/>
        </p:nvSpPr>
        <p:spPr bwMode="auto">
          <a:xfrm>
            <a:off x="4570772" y="2405807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세부 항목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모서리가 둥근 직사각형 122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0" name="순서도: 연결자 109"/>
          <p:cNvSpPr/>
          <p:nvPr/>
        </p:nvSpPr>
        <p:spPr bwMode="auto">
          <a:xfrm>
            <a:off x="324459" y="3778044"/>
            <a:ext cx="3246257" cy="2121279"/>
          </a:xfrm>
          <a:prstGeom prst="flowChartConnector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260464" y="5834704"/>
            <a:ext cx="3391953" cy="469284"/>
            <a:chOff x="260462" y="5834704"/>
            <a:chExt cx="3391953" cy="469284"/>
          </a:xfrm>
        </p:grpSpPr>
        <p:sp>
          <p:nvSpPr>
            <p:cNvPr id="126" name="모서리가 둥근 직사각형 125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27" name="직선 연결선 126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129" name="직사각형 128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0" name="직사각형 129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131" name="직사각형 130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132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5" name="모서리가 둥근 직사각형 434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sp>
        <p:nvSpPr>
          <p:cNvPr id="436" name="직사각형 435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437" name="직사각형 436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38" name="직사각형 437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439" name="직사각형 438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440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1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2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3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4" name="직선 연결선 443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210" name="직사각형 209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graphicFrame>
        <p:nvGraphicFramePr>
          <p:cNvPr id="237" name="표 236"/>
          <p:cNvGraphicFramePr>
            <a:graphicFrameLocks noGrp="1"/>
          </p:cNvGraphicFramePr>
          <p:nvPr>
            <p:extLst/>
          </p:nvPr>
        </p:nvGraphicFramePr>
        <p:xfrm>
          <a:off x="7764776" y="797803"/>
          <a:ext cx="2141226" cy="185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세부 항목 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능력 검사 설명보기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디폴트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접힌 상태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03138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첫 줄의 문구는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BOLD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처리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코멘트 펼쳐보기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디폴트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접힌 상태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상태에 따라 화살표 방향 바뀜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36991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해석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200~300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 예상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23616"/>
                  </a:ext>
                </a:extLst>
              </a:tr>
            </a:tbl>
          </a:graphicData>
        </a:graphic>
      </p:graphicFrame>
      <p:sp>
        <p:nvSpPr>
          <p:cNvPr id="238" name="모서리가 둥근 직사각형 237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9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모서리가 둥근 직사각형 223"/>
          <p:cNvSpPr/>
          <p:nvPr/>
        </p:nvSpPr>
        <p:spPr bwMode="auto">
          <a:xfrm>
            <a:off x="994020" y="1202642"/>
            <a:ext cx="2581385" cy="111254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김웅진의 독서흥미검사 결과</a:t>
            </a:r>
            <a:r>
              <a:rPr lang="en-US" altLang="ko-KR" sz="900" kern="0" dirty="0">
                <a:solidFill>
                  <a:srgbClr val="000000"/>
                </a:solidFill>
              </a:rPr>
              <a:t>, 4</a:t>
            </a:r>
            <a:r>
              <a:rPr lang="ko-KR" altLang="en-US" sz="900" kern="0" dirty="0">
                <a:solidFill>
                  <a:srgbClr val="000000"/>
                </a:solidFill>
              </a:rPr>
              <a:t>개 세부영역에서 호기심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주도성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즐거움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몰입의 순으로 높은 점수를 받았습니다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</a:rPr>
              <a:t> </a:t>
            </a:r>
            <a:r>
              <a:rPr lang="ko-KR" altLang="en-US" sz="900" kern="0" dirty="0" err="1">
                <a:solidFill>
                  <a:srgbClr val="000000"/>
                </a:solidFill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</a:rPr>
              <a:t> 중 몰입이 비교적 부족해 보입니다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몰입 태도를 개선하기 위해서는 영아가 충분히 흥미를 가지고 집중할 수 있도록 친근한 내용의 책으로 연습하고 독서에 집중하는 것을 통해 즐거움을 느낄 수 있는 경험을 제공할 필요가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28" name="Picture 2" descr="https://static.thenounproject.com/png/206349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20" y="1249583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직사각형 228"/>
          <p:cNvSpPr/>
          <p:nvPr/>
        </p:nvSpPr>
        <p:spPr bwMode="auto">
          <a:xfrm>
            <a:off x="324456" y="2996327"/>
            <a:ext cx="3256139" cy="11752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독서흥미검사의 호기심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동일한 연령대의 평균에 비해 우수 수준인 것으로 나타났습니다</a:t>
            </a:r>
            <a:r>
              <a:rPr lang="en-US" altLang="ko-KR" sz="800" kern="0" dirty="0"/>
              <a:t>. </a:t>
            </a:r>
            <a:endParaRPr lang="en-US" altLang="ko-KR" sz="8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/>
              <a:t>호기심 </a:t>
            </a:r>
            <a:r>
              <a:rPr lang="ko-KR" altLang="en-US" sz="800" kern="0" dirty="0" err="1"/>
              <a:t>세부영역은</a:t>
            </a:r>
            <a:r>
              <a:rPr lang="ko-KR" altLang="en-US" sz="800" kern="0" dirty="0"/>
              <a:t> 책과 책을 읽는 것에 대해 새롭고 신기해하는 것으로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 읽는 활동에 좋은 동기가 될 수 있어 매우 중요합니다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이 호기심이 지속될 수 있도록 책을 읽기 전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읽는 중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읽은 후에 영아가 보이는 반응과 이야기를 주의 깊게 듣고 대화를 해주시고 영아가 좋아하는 분야의 여러 가지 책 또는 다양한 분야의 책을 제공해주시어 좋은 자극을 </a:t>
            </a:r>
            <a:r>
              <a:rPr lang="ko-KR" altLang="en-US" sz="800" kern="0" dirty="0" err="1"/>
              <a:t>이어가시면</a:t>
            </a:r>
            <a:r>
              <a:rPr lang="ko-KR" altLang="en-US" sz="800" kern="0" dirty="0"/>
              <a:t> 도움이 됩니다</a:t>
            </a:r>
            <a:r>
              <a:rPr lang="en-US" altLang="ko-KR" sz="800" kern="0" dirty="0"/>
              <a:t>.</a:t>
            </a:r>
          </a:p>
        </p:txBody>
      </p:sp>
      <p:sp>
        <p:nvSpPr>
          <p:cNvPr id="230" name="모서리가 둥근 직사각형 229"/>
          <p:cNvSpPr/>
          <p:nvPr/>
        </p:nvSpPr>
        <p:spPr bwMode="auto">
          <a:xfrm>
            <a:off x="324456" y="2498786"/>
            <a:ext cx="1146932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세부 영역 결과 해석</a:t>
            </a:r>
          </a:p>
        </p:txBody>
      </p:sp>
      <p:sp>
        <p:nvSpPr>
          <p:cNvPr id="231" name="직사각형 230"/>
          <p:cNvSpPr/>
          <p:nvPr/>
        </p:nvSpPr>
        <p:spPr bwMode="auto">
          <a:xfrm>
            <a:off x="324456" y="2744649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호기심</a:t>
            </a:r>
            <a:endParaRPr lang="ko-KR" altLang="en-US" sz="900" kern="0" dirty="0"/>
          </a:p>
        </p:txBody>
      </p:sp>
      <p:pic>
        <p:nvPicPr>
          <p:cNvPr id="232" name="그림 2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3344531" y="2755697"/>
            <a:ext cx="247650" cy="238125"/>
          </a:xfrm>
          <a:prstGeom prst="rect">
            <a:avLst/>
          </a:prstGeom>
        </p:spPr>
      </p:pic>
      <p:sp>
        <p:nvSpPr>
          <p:cNvPr id="247" name="직사각형 246"/>
          <p:cNvSpPr/>
          <p:nvPr/>
        </p:nvSpPr>
        <p:spPr bwMode="auto">
          <a:xfrm>
            <a:off x="329660" y="4534343"/>
            <a:ext cx="3256139" cy="100879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독서흥미검사의 즐거움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동일한 연령대의 평균에 비해 보통 수준인 것으로 나타났습니다</a:t>
            </a:r>
            <a:r>
              <a:rPr lang="en-US" altLang="ko-KR" sz="800" b="1" kern="0" dirty="0"/>
              <a:t>. </a:t>
            </a:r>
            <a:endParaRPr lang="en-US" altLang="ko-KR" sz="800" b="1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/>
              <a:t>호기심 </a:t>
            </a:r>
            <a:r>
              <a:rPr lang="ko-KR" altLang="en-US" sz="800" kern="0" dirty="0" err="1"/>
              <a:t>세부영역은</a:t>
            </a:r>
            <a:r>
              <a:rPr lang="ko-KR" altLang="en-US" sz="800" kern="0" dirty="0"/>
              <a:t> 책과 책을 읽는 것에 대해 새롭고 신기해하는 것으로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 읽는 활동에 좋은 동기가 될 수 있어 매우 중요합니다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이 즐거움이 지속될 수 있도록 책을 읽기 전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읽는 중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읽은 후에 영아가 보이는 반응과 이야기를 주의 깊게 듣고 대화를 해주시면 도움이 됩니다</a:t>
            </a:r>
            <a:r>
              <a:rPr lang="en-US" altLang="ko-KR" sz="800" kern="0" dirty="0"/>
              <a:t>.</a:t>
            </a:r>
          </a:p>
        </p:txBody>
      </p:sp>
      <p:sp>
        <p:nvSpPr>
          <p:cNvPr id="248" name="직사각형 247"/>
          <p:cNvSpPr/>
          <p:nvPr/>
        </p:nvSpPr>
        <p:spPr bwMode="auto">
          <a:xfrm>
            <a:off x="329660" y="4282665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호기심</a:t>
            </a:r>
            <a:endParaRPr lang="ko-KR" altLang="en-US" sz="900" kern="0" dirty="0"/>
          </a:p>
        </p:txBody>
      </p:sp>
      <p:pic>
        <p:nvPicPr>
          <p:cNvPr id="249" name="그림 2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3349735" y="4293713"/>
            <a:ext cx="247650" cy="238125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 bwMode="auto">
          <a:xfrm>
            <a:off x="4046380" y="2764111"/>
            <a:ext cx="3256139" cy="98908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독서흥미검사의 주도성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동일한 연령대의 평균에 비해 보통 수준인 것으로 나타났습니다</a:t>
            </a:r>
            <a:r>
              <a:rPr lang="en-US" altLang="ko-KR" sz="800" b="1" kern="0" dirty="0"/>
              <a:t>.</a:t>
            </a:r>
            <a:r>
              <a:rPr lang="en-US" altLang="ko-KR" sz="800" kern="0" dirty="0"/>
              <a:t> </a:t>
            </a:r>
            <a:endParaRPr lang="en-US" altLang="ko-KR" sz="8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/>
              <a:t>호기심 </a:t>
            </a:r>
            <a:r>
              <a:rPr lang="ko-KR" altLang="en-US" sz="800" kern="0" dirty="0" err="1"/>
              <a:t>세부영역은</a:t>
            </a:r>
            <a:r>
              <a:rPr lang="ko-KR" altLang="en-US" sz="800" kern="0" dirty="0"/>
              <a:t> 책과 책을 읽는 것에 대해 새롭고 신기해하는 것으로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 읽는 활동에 좋은 동기가 될 수 있어 매우 중요합니다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이 </a:t>
            </a:r>
            <a:r>
              <a:rPr lang="ko-KR" altLang="en-US" sz="800" kern="0" dirty="0" err="1"/>
              <a:t>주도성이</a:t>
            </a:r>
            <a:r>
              <a:rPr lang="ko-KR" altLang="en-US" sz="800" kern="0" dirty="0"/>
              <a:t> 지속될 수 있도록 책을 읽기 전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읽는 중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읽은 후에 영아가 보이는 반응과 이야기를 주의 깊게 듣고 대화를 해주시면 도움이 됩니다</a:t>
            </a:r>
            <a:r>
              <a:rPr lang="en-US" altLang="ko-KR" sz="800" kern="0" dirty="0"/>
              <a:t>.</a:t>
            </a:r>
          </a:p>
        </p:txBody>
      </p:sp>
      <p:sp>
        <p:nvSpPr>
          <p:cNvPr id="251" name="직사각형 250"/>
          <p:cNvSpPr/>
          <p:nvPr/>
        </p:nvSpPr>
        <p:spPr bwMode="auto">
          <a:xfrm>
            <a:off x="4046380" y="2533453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주도성</a:t>
            </a:r>
            <a:endParaRPr lang="ko-KR" altLang="en-US" sz="900" kern="0" dirty="0"/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7066455" y="2544501"/>
            <a:ext cx="247650" cy="238125"/>
          </a:xfrm>
          <a:prstGeom prst="rect">
            <a:avLst/>
          </a:prstGeom>
        </p:spPr>
      </p:pic>
      <p:sp>
        <p:nvSpPr>
          <p:cNvPr id="256" name="직사각형 255"/>
          <p:cNvSpPr/>
          <p:nvPr/>
        </p:nvSpPr>
        <p:spPr bwMode="auto">
          <a:xfrm>
            <a:off x="4038180" y="1404486"/>
            <a:ext cx="3256139" cy="102340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독서흥미검사의 몰입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동일한 연령대의 평균에</a:t>
            </a:r>
            <a:endParaRPr lang="en-US" altLang="ko-KR" sz="800" b="1" kern="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/>
              <a:t>비해 </a:t>
            </a:r>
            <a:r>
              <a:rPr lang="ko-KR" altLang="en-US" sz="800" b="1" kern="0" dirty="0"/>
              <a:t>보통 수준인 것으로 나타났습니다</a:t>
            </a:r>
            <a:r>
              <a:rPr lang="en-US" altLang="ko-KR" sz="800" b="1" kern="0" dirty="0"/>
              <a:t>. </a:t>
            </a:r>
            <a:endParaRPr lang="en-US" altLang="ko-KR" sz="800" b="1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/>
              <a:t>호기심 </a:t>
            </a:r>
            <a:r>
              <a:rPr lang="ko-KR" altLang="en-US" sz="800" kern="0" dirty="0" err="1"/>
              <a:t>세부영역은</a:t>
            </a:r>
            <a:r>
              <a:rPr lang="ko-KR" altLang="en-US" sz="800" kern="0" dirty="0"/>
              <a:t> 책과 책을 읽는 것에 대해 새롭고 신기해하는 것으로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 읽는 활동에 좋은 동기가 될 수 있어 매우 중요합니다</a:t>
            </a:r>
            <a:r>
              <a:rPr lang="en-US" altLang="ko-KR" sz="800" kern="0" dirty="0"/>
              <a:t>. </a:t>
            </a:r>
            <a:r>
              <a:rPr lang="ko-KR" altLang="en-US" sz="800" kern="0" dirty="0"/>
              <a:t>이 몰입이 지속될 수 있도록 책을 읽기 전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읽는 중</a:t>
            </a:r>
            <a:r>
              <a:rPr lang="en-US" altLang="ko-KR" sz="800" kern="0" dirty="0"/>
              <a:t>, </a:t>
            </a:r>
            <a:r>
              <a:rPr lang="ko-KR" altLang="en-US" sz="800" kern="0" dirty="0"/>
              <a:t>책을 읽은 후에 영아가 보이는 반응과 이야기를 주의 깊게 듣고 대화를 해주시면 도움이 됩니다</a:t>
            </a:r>
            <a:r>
              <a:rPr lang="en-US" altLang="ko-KR" sz="800" kern="0" dirty="0"/>
              <a:t>.</a:t>
            </a:r>
          </a:p>
        </p:txBody>
      </p:sp>
      <p:sp>
        <p:nvSpPr>
          <p:cNvPr id="395" name="모서리가 둥근 직사각형 394"/>
          <p:cNvSpPr/>
          <p:nvPr/>
        </p:nvSpPr>
        <p:spPr bwMode="auto">
          <a:xfrm>
            <a:off x="4031812" y="4984583"/>
            <a:ext cx="1397702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독서 환경 검사</a:t>
            </a:r>
          </a:p>
        </p:txBody>
      </p:sp>
      <p:sp>
        <p:nvSpPr>
          <p:cNvPr id="396" name="모서리가 둥근 직사각형 395"/>
          <p:cNvSpPr/>
          <p:nvPr/>
        </p:nvSpPr>
        <p:spPr bwMode="auto">
          <a:xfrm>
            <a:off x="4025622" y="5240832"/>
            <a:ext cx="3273591" cy="420416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아이의 독서 활동에 영향을 미칠 수 있는 가정 내</a:t>
            </a:r>
            <a:r>
              <a:rPr lang="en-US" altLang="ko-KR" sz="900" kern="0" dirty="0">
                <a:solidFill>
                  <a:srgbClr val="000000"/>
                </a:solidFill>
              </a:rPr>
              <a:t>/</a:t>
            </a:r>
            <a:r>
              <a:rPr lang="ko-KR" altLang="en-US" sz="900" kern="0" dirty="0">
                <a:solidFill>
                  <a:srgbClr val="000000"/>
                </a:solidFill>
              </a:rPr>
              <a:t>외의 책 읽는 환경을 측정합니다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8" name="직사각형 397"/>
          <p:cNvSpPr/>
          <p:nvPr/>
        </p:nvSpPr>
        <p:spPr bwMode="auto">
          <a:xfrm>
            <a:off x="4029560" y="1150549"/>
            <a:ext cx="507136" cy="2398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몰입</a:t>
            </a:r>
            <a:endParaRPr lang="ko-KR" altLang="en-US" sz="900" kern="0" dirty="0"/>
          </a:p>
        </p:txBody>
      </p:sp>
      <p:pic>
        <p:nvPicPr>
          <p:cNvPr id="400" name="그림 3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7049635" y="1161597"/>
            <a:ext cx="247650" cy="238125"/>
          </a:xfrm>
          <a:prstGeom prst="rect">
            <a:avLst/>
          </a:prstGeom>
        </p:spPr>
      </p:pic>
      <p:sp>
        <p:nvSpPr>
          <p:cNvPr id="401" name="순서도: 연결자 400"/>
          <p:cNvSpPr/>
          <p:nvPr/>
        </p:nvSpPr>
        <p:spPr bwMode="auto">
          <a:xfrm>
            <a:off x="5486927" y="5022893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402" name="순서도: 연결자 401"/>
          <p:cNvSpPr/>
          <p:nvPr/>
        </p:nvSpPr>
        <p:spPr bwMode="auto">
          <a:xfrm>
            <a:off x="4567127" y="1179185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403" name="순서도: 연결자 402"/>
          <p:cNvSpPr/>
          <p:nvPr/>
        </p:nvSpPr>
        <p:spPr bwMode="auto">
          <a:xfrm>
            <a:off x="4582456" y="2561570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405" name="순서도: 연결자 404"/>
          <p:cNvSpPr/>
          <p:nvPr/>
        </p:nvSpPr>
        <p:spPr bwMode="auto">
          <a:xfrm>
            <a:off x="889108" y="4322459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406" name="순서도: 연결자 405"/>
          <p:cNvSpPr/>
          <p:nvPr/>
        </p:nvSpPr>
        <p:spPr bwMode="auto">
          <a:xfrm>
            <a:off x="884200" y="2781788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세부 항목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087312"/>
              </p:ext>
            </p:extLst>
          </p:nvPr>
        </p:nvGraphicFramePr>
        <p:xfrm>
          <a:off x="7764776" y="797803"/>
          <a:ext cx="2141226" cy="944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세부 항목 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32441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284041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260464" y="5834704"/>
            <a:ext cx="3391953" cy="469284"/>
            <a:chOff x="260462" y="5834704"/>
            <a:chExt cx="3391953" cy="469284"/>
          </a:xfrm>
        </p:grpSpPr>
        <p:sp>
          <p:nvSpPr>
            <p:cNvPr id="119" name="모서리가 둥근 직사각형 118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4" name="직사각형 123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126" name="직사각형 125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127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" name="모서리가 둥근 직사각형 132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4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직사각형 136"/>
          <p:cNvSpPr/>
          <p:nvPr/>
        </p:nvSpPr>
        <p:spPr bwMode="auto">
          <a:xfrm>
            <a:off x="801342" y="1355921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38" name="직사각형 137"/>
          <p:cNvSpPr/>
          <p:nvPr/>
        </p:nvSpPr>
        <p:spPr bwMode="auto">
          <a:xfrm>
            <a:off x="1043444" y="1355921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39" name="직사각형 138"/>
          <p:cNvSpPr/>
          <p:nvPr/>
        </p:nvSpPr>
        <p:spPr bwMode="auto">
          <a:xfrm>
            <a:off x="1285548" y="1355921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0" name="직사각형 139"/>
          <p:cNvSpPr/>
          <p:nvPr/>
        </p:nvSpPr>
        <p:spPr bwMode="auto">
          <a:xfrm>
            <a:off x="1769754" y="1355921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46</a:t>
            </a:r>
            <a:endParaRPr lang="ko-KR" altLang="en-US" sz="900" kern="0" dirty="0"/>
          </a:p>
        </p:txBody>
      </p:sp>
      <p:sp>
        <p:nvSpPr>
          <p:cNvPr id="141" name="직사각형 140"/>
          <p:cNvSpPr/>
          <p:nvPr/>
        </p:nvSpPr>
        <p:spPr bwMode="auto">
          <a:xfrm>
            <a:off x="1527651" y="1355921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2" name="직사각형 141"/>
          <p:cNvSpPr/>
          <p:nvPr/>
        </p:nvSpPr>
        <p:spPr bwMode="auto">
          <a:xfrm>
            <a:off x="2011856" y="1355921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3" name="직사각형 142"/>
          <p:cNvSpPr/>
          <p:nvPr/>
        </p:nvSpPr>
        <p:spPr bwMode="auto">
          <a:xfrm>
            <a:off x="2253960" y="1355921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4" name="직사각형 143"/>
          <p:cNvSpPr/>
          <p:nvPr/>
        </p:nvSpPr>
        <p:spPr bwMode="auto">
          <a:xfrm>
            <a:off x="2496063" y="1355921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5" name="직사각형 144"/>
          <p:cNvSpPr/>
          <p:nvPr/>
        </p:nvSpPr>
        <p:spPr bwMode="auto">
          <a:xfrm>
            <a:off x="2738170" y="1355921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6" name="직사각형 145"/>
          <p:cNvSpPr/>
          <p:nvPr/>
        </p:nvSpPr>
        <p:spPr bwMode="auto">
          <a:xfrm>
            <a:off x="2980274" y="1355921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47" name="직사각형 146"/>
          <p:cNvSpPr/>
          <p:nvPr/>
        </p:nvSpPr>
        <p:spPr bwMode="auto">
          <a:xfrm>
            <a:off x="949361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10</a:t>
            </a:r>
            <a:endParaRPr lang="ko-KR" altLang="en-US" sz="701" kern="0" dirty="0"/>
          </a:p>
        </p:txBody>
      </p:sp>
      <p:sp>
        <p:nvSpPr>
          <p:cNvPr id="148" name="직사각형 147"/>
          <p:cNvSpPr/>
          <p:nvPr/>
        </p:nvSpPr>
        <p:spPr bwMode="auto">
          <a:xfrm>
            <a:off x="1187320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20</a:t>
            </a:r>
            <a:endParaRPr lang="ko-KR" altLang="en-US" sz="701" kern="0" dirty="0"/>
          </a:p>
        </p:txBody>
      </p:sp>
      <p:sp>
        <p:nvSpPr>
          <p:cNvPr id="149" name="직사각형 148"/>
          <p:cNvSpPr/>
          <p:nvPr/>
        </p:nvSpPr>
        <p:spPr bwMode="auto">
          <a:xfrm>
            <a:off x="1425281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30</a:t>
            </a:r>
            <a:endParaRPr lang="ko-KR" altLang="en-US" sz="701" kern="0" dirty="0"/>
          </a:p>
        </p:txBody>
      </p:sp>
      <p:sp>
        <p:nvSpPr>
          <p:cNvPr id="150" name="직사각형 149"/>
          <p:cNvSpPr/>
          <p:nvPr/>
        </p:nvSpPr>
        <p:spPr bwMode="auto">
          <a:xfrm>
            <a:off x="1663243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40</a:t>
            </a:r>
            <a:endParaRPr lang="ko-KR" altLang="en-US" sz="701" kern="0" dirty="0"/>
          </a:p>
        </p:txBody>
      </p:sp>
      <p:sp>
        <p:nvSpPr>
          <p:cNvPr id="152" name="직사각형 151"/>
          <p:cNvSpPr/>
          <p:nvPr/>
        </p:nvSpPr>
        <p:spPr bwMode="auto">
          <a:xfrm>
            <a:off x="2139164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60</a:t>
            </a:r>
            <a:endParaRPr lang="ko-KR" altLang="en-US" sz="701" kern="0" dirty="0"/>
          </a:p>
        </p:txBody>
      </p:sp>
      <p:sp>
        <p:nvSpPr>
          <p:cNvPr id="153" name="직사각형 152"/>
          <p:cNvSpPr/>
          <p:nvPr/>
        </p:nvSpPr>
        <p:spPr bwMode="auto">
          <a:xfrm>
            <a:off x="2377125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70</a:t>
            </a:r>
            <a:endParaRPr lang="ko-KR" altLang="en-US" sz="701" kern="0" dirty="0"/>
          </a:p>
        </p:txBody>
      </p:sp>
      <p:sp>
        <p:nvSpPr>
          <p:cNvPr id="154" name="직사각형 153"/>
          <p:cNvSpPr/>
          <p:nvPr/>
        </p:nvSpPr>
        <p:spPr bwMode="auto">
          <a:xfrm>
            <a:off x="2615090" y="1196754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80</a:t>
            </a:r>
            <a:endParaRPr lang="ko-KR" altLang="en-US" sz="701" kern="0" dirty="0"/>
          </a:p>
        </p:txBody>
      </p:sp>
      <p:sp>
        <p:nvSpPr>
          <p:cNvPr id="155" name="직사각형 154"/>
          <p:cNvSpPr/>
          <p:nvPr/>
        </p:nvSpPr>
        <p:spPr bwMode="auto">
          <a:xfrm>
            <a:off x="2853052" y="1196754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90</a:t>
            </a:r>
            <a:endParaRPr lang="ko-KR" altLang="en-US" sz="701" kern="0" dirty="0"/>
          </a:p>
        </p:txBody>
      </p:sp>
      <p:sp>
        <p:nvSpPr>
          <p:cNvPr id="156" name="직사각형 155"/>
          <p:cNvSpPr/>
          <p:nvPr/>
        </p:nvSpPr>
        <p:spPr bwMode="auto">
          <a:xfrm>
            <a:off x="3091010" y="1196754"/>
            <a:ext cx="199924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100</a:t>
            </a:r>
            <a:endParaRPr lang="ko-KR" altLang="en-US" sz="701" kern="0" dirty="0"/>
          </a:p>
        </p:txBody>
      </p:sp>
      <p:sp>
        <p:nvSpPr>
          <p:cNvPr id="157" name="직사각형 156"/>
          <p:cNvSpPr/>
          <p:nvPr/>
        </p:nvSpPr>
        <p:spPr bwMode="auto">
          <a:xfrm>
            <a:off x="797900" y="1811618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58" name="직사각형 157"/>
          <p:cNvSpPr/>
          <p:nvPr/>
        </p:nvSpPr>
        <p:spPr bwMode="auto">
          <a:xfrm>
            <a:off x="1040386" y="1811618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59" name="직사각형 158"/>
          <p:cNvSpPr/>
          <p:nvPr/>
        </p:nvSpPr>
        <p:spPr bwMode="auto">
          <a:xfrm>
            <a:off x="1282871" y="1811618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0" name="직사각형 159"/>
          <p:cNvSpPr/>
          <p:nvPr/>
        </p:nvSpPr>
        <p:spPr bwMode="auto">
          <a:xfrm>
            <a:off x="1767843" y="1811618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1" name="직사각형 160"/>
          <p:cNvSpPr/>
          <p:nvPr/>
        </p:nvSpPr>
        <p:spPr bwMode="auto">
          <a:xfrm>
            <a:off x="1525357" y="1811618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44</a:t>
            </a:r>
            <a:endParaRPr lang="ko-KR" altLang="en-US" sz="900" kern="0" dirty="0"/>
          </a:p>
        </p:txBody>
      </p:sp>
      <p:sp>
        <p:nvSpPr>
          <p:cNvPr id="162" name="직사각형 161"/>
          <p:cNvSpPr/>
          <p:nvPr/>
        </p:nvSpPr>
        <p:spPr bwMode="auto">
          <a:xfrm>
            <a:off x="2010329" y="1811618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3" name="직사각형 162"/>
          <p:cNvSpPr/>
          <p:nvPr/>
        </p:nvSpPr>
        <p:spPr bwMode="auto">
          <a:xfrm>
            <a:off x="2252816" y="1811618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4" name="직사각형 163"/>
          <p:cNvSpPr/>
          <p:nvPr/>
        </p:nvSpPr>
        <p:spPr bwMode="auto">
          <a:xfrm>
            <a:off x="2495302" y="1811618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5" name="직사각형 164"/>
          <p:cNvSpPr/>
          <p:nvPr/>
        </p:nvSpPr>
        <p:spPr bwMode="auto">
          <a:xfrm>
            <a:off x="2737792" y="1811621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6" name="직사각형 165"/>
          <p:cNvSpPr/>
          <p:nvPr/>
        </p:nvSpPr>
        <p:spPr bwMode="auto">
          <a:xfrm>
            <a:off x="2980274" y="1811621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167" name="직사각형 166"/>
          <p:cNvSpPr/>
          <p:nvPr/>
        </p:nvSpPr>
        <p:spPr bwMode="auto">
          <a:xfrm>
            <a:off x="272283" y="1355919"/>
            <a:ext cx="507136" cy="41139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가족의</a:t>
            </a:r>
            <a:endParaRPr lang="en-US" altLang="ko-KR" sz="900" kern="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독서지원</a:t>
            </a:r>
          </a:p>
        </p:txBody>
      </p:sp>
      <p:sp>
        <p:nvSpPr>
          <p:cNvPr id="168" name="직사각형 167"/>
          <p:cNvSpPr/>
          <p:nvPr/>
        </p:nvSpPr>
        <p:spPr bwMode="auto">
          <a:xfrm>
            <a:off x="272283" y="1808367"/>
            <a:ext cx="507136" cy="41139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가정내</a:t>
            </a: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독서환경</a:t>
            </a:r>
            <a:endParaRPr lang="ko-KR" altLang="en-US" sz="900" kern="0" dirty="0"/>
          </a:p>
        </p:txBody>
      </p:sp>
      <p:sp>
        <p:nvSpPr>
          <p:cNvPr id="169" name="직사각형 168"/>
          <p:cNvSpPr/>
          <p:nvPr/>
        </p:nvSpPr>
        <p:spPr bwMode="auto">
          <a:xfrm>
            <a:off x="3226298" y="1355923"/>
            <a:ext cx="353314" cy="41795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보통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226298" y="1810246"/>
            <a:ext cx="353314" cy="409517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부족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711312" y="11967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0</a:t>
            </a:r>
            <a:endParaRPr lang="ko-KR" altLang="en-US" sz="701" kern="0" dirty="0"/>
          </a:p>
        </p:txBody>
      </p:sp>
      <p:sp>
        <p:nvSpPr>
          <p:cNvPr id="98" name="직사각형 9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99" name="직사각형 9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272" name="모서리가 둥근 직사각형 271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4" name="모서리가 둥근 직사각형 273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5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5" name="모서리가 둥근 직사각형 354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sp>
        <p:nvSpPr>
          <p:cNvPr id="357" name="직사각형 356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58" name="직사각형 357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359" name="직사각형 358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360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2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" name="모서리가 둥근 직사각형 367"/>
          <p:cNvSpPr/>
          <p:nvPr/>
        </p:nvSpPr>
        <p:spPr bwMode="auto">
          <a:xfrm>
            <a:off x="4020582" y="1295679"/>
            <a:ext cx="1146932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세부 영역 결과 해석</a:t>
            </a:r>
          </a:p>
        </p:txBody>
      </p:sp>
      <p:sp>
        <p:nvSpPr>
          <p:cNvPr id="401" name="모서리가 둥근 직사각형 400"/>
          <p:cNvSpPr/>
          <p:nvPr/>
        </p:nvSpPr>
        <p:spPr bwMode="auto">
          <a:xfrm>
            <a:off x="994020" y="3933056"/>
            <a:ext cx="2581385" cy="139522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김웅진의 독서환경검사 결과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</a:rPr>
              <a:t> 중 가장 높은 점수를 받은 것은 가족의독서지원 이고 가장 낮은 점수를 받은 것은 매체기반독서환경 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매체기반독서환경이 부족하게 나타났는데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영아의 나이가 아직 어리므로 매체를 아직 접하지 못했거나 큰 흥미를 느끼지 못했을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북패드에</a:t>
            </a:r>
            <a:r>
              <a:rPr lang="ko-KR" altLang="en-US" sz="900" kern="0" dirty="0">
                <a:solidFill>
                  <a:srgbClr val="000000"/>
                </a:solidFill>
              </a:rPr>
              <a:t> 잘 적응해갈 수 있도록 지도해주시기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11" name="직사각형 410"/>
          <p:cNvSpPr/>
          <p:nvPr/>
        </p:nvSpPr>
        <p:spPr bwMode="auto">
          <a:xfrm>
            <a:off x="801342" y="2245232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2" name="직사각형 411"/>
          <p:cNvSpPr/>
          <p:nvPr/>
        </p:nvSpPr>
        <p:spPr bwMode="auto">
          <a:xfrm>
            <a:off x="1043444" y="2245232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3" name="직사각형 412"/>
          <p:cNvSpPr/>
          <p:nvPr/>
        </p:nvSpPr>
        <p:spPr bwMode="auto">
          <a:xfrm>
            <a:off x="1285548" y="2245232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4" name="직사각형 413"/>
          <p:cNvSpPr/>
          <p:nvPr/>
        </p:nvSpPr>
        <p:spPr bwMode="auto">
          <a:xfrm>
            <a:off x="1769754" y="2245232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36000" bIns="0" rtlCol="0" anchor="ctr">
            <a:noAutofit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41</a:t>
            </a:r>
            <a:endParaRPr lang="ko-KR" altLang="en-US" sz="900" kern="0" dirty="0"/>
          </a:p>
        </p:txBody>
      </p:sp>
      <p:sp>
        <p:nvSpPr>
          <p:cNvPr id="415" name="직사각형 414"/>
          <p:cNvSpPr/>
          <p:nvPr/>
        </p:nvSpPr>
        <p:spPr bwMode="auto">
          <a:xfrm>
            <a:off x="1527651" y="2245232"/>
            <a:ext cx="208039" cy="4137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6" name="직사각형 415"/>
          <p:cNvSpPr/>
          <p:nvPr/>
        </p:nvSpPr>
        <p:spPr bwMode="auto">
          <a:xfrm>
            <a:off x="2011856" y="2245232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7" name="직사각형 416"/>
          <p:cNvSpPr/>
          <p:nvPr/>
        </p:nvSpPr>
        <p:spPr bwMode="auto">
          <a:xfrm>
            <a:off x="2253960" y="2245232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8" name="직사각형 417"/>
          <p:cNvSpPr/>
          <p:nvPr/>
        </p:nvSpPr>
        <p:spPr bwMode="auto">
          <a:xfrm>
            <a:off x="2496063" y="2245232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19" name="직사각형 418"/>
          <p:cNvSpPr/>
          <p:nvPr/>
        </p:nvSpPr>
        <p:spPr bwMode="auto">
          <a:xfrm>
            <a:off x="2738170" y="2245232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0" name="직사각형 419"/>
          <p:cNvSpPr/>
          <p:nvPr/>
        </p:nvSpPr>
        <p:spPr bwMode="auto">
          <a:xfrm>
            <a:off x="2980274" y="2245232"/>
            <a:ext cx="208039" cy="4137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1" name="직사각형 420"/>
          <p:cNvSpPr/>
          <p:nvPr/>
        </p:nvSpPr>
        <p:spPr bwMode="auto">
          <a:xfrm>
            <a:off x="797900" y="2700929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2" name="직사각형 421"/>
          <p:cNvSpPr/>
          <p:nvPr/>
        </p:nvSpPr>
        <p:spPr bwMode="auto">
          <a:xfrm>
            <a:off x="1040386" y="2700929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3" name="직사각형 422"/>
          <p:cNvSpPr/>
          <p:nvPr/>
        </p:nvSpPr>
        <p:spPr bwMode="auto">
          <a:xfrm>
            <a:off x="1282871" y="2700929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4" name="직사각형 423"/>
          <p:cNvSpPr/>
          <p:nvPr/>
        </p:nvSpPr>
        <p:spPr bwMode="auto">
          <a:xfrm>
            <a:off x="1767843" y="2700929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5" name="직사각형 424"/>
          <p:cNvSpPr/>
          <p:nvPr/>
        </p:nvSpPr>
        <p:spPr bwMode="auto">
          <a:xfrm>
            <a:off x="1525357" y="2700929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39</a:t>
            </a:r>
            <a:endParaRPr lang="ko-KR" altLang="en-US" sz="900" kern="0" dirty="0"/>
          </a:p>
        </p:txBody>
      </p:sp>
      <p:sp>
        <p:nvSpPr>
          <p:cNvPr id="426" name="직사각형 425"/>
          <p:cNvSpPr/>
          <p:nvPr/>
        </p:nvSpPr>
        <p:spPr bwMode="auto">
          <a:xfrm>
            <a:off x="2010329" y="2700929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7" name="직사각형 426"/>
          <p:cNvSpPr/>
          <p:nvPr/>
        </p:nvSpPr>
        <p:spPr bwMode="auto">
          <a:xfrm>
            <a:off x="2252816" y="2700929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8" name="직사각형 427"/>
          <p:cNvSpPr/>
          <p:nvPr/>
        </p:nvSpPr>
        <p:spPr bwMode="auto">
          <a:xfrm>
            <a:off x="2495302" y="2700929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29" name="직사각형 428"/>
          <p:cNvSpPr/>
          <p:nvPr/>
        </p:nvSpPr>
        <p:spPr bwMode="auto">
          <a:xfrm>
            <a:off x="2737792" y="2700932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30" name="직사각형 429"/>
          <p:cNvSpPr/>
          <p:nvPr/>
        </p:nvSpPr>
        <p:spPr bwMode="auto">
          <a:xfrm>
            <a:off x="2980274" y="2700932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31" name="직사각형 430"/>
          <p:cNvSpPr/>
          <p:nvPr/>
        </p:nvSpPr>
        <p:spPr bwMode="auto">
          <a:xfrm>
            <a:off x="272283" y="2245230"/>
            <a:ext cx="507136" cy="41139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선생님</a:t>
            </a:r>
            <a:r>
              <a:rPr lang="en-US" altLang="ko-KR" sz="900" kern="0" dirty="0" smtClean="0"/>
              <a:t>/</a:t>
            </a:r>
            <a:r>
              <a:rPr lang="ko-KR" altLang="en-US" sz="900" kern="0" dirty="0" smtClean="0"/>
              <a:t>또래의</a:t>
            </a: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독서지원</a:t>
            </a:r>
            <a:endParaRPr lang="ko-KR" altLang="en-US" sz="900" kern="0" dirty="0"/>
          </a:p>
        </p:txBody>
      </p:sp>
      <p:sp>
        <p:nvSpPr>
          <p:cNvPr id="432" name="직사각형 431"/>
          <p:cNvSpPr/>
          <p:nvPr/>
        </p:nvSpPr>
        <p:spPr bwMode="auto">
          <a:xfrm>
            <a:off x="272283" y="2697678"/>
            <a:ext cx="507136" cy="41139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기관</a:t>
            </a:r>
            <a:r>
              <a:rPr lang="en-US" altLang="ko-KR" sz="900" kern="0" dirty="0" smtClean="0"/>
              <a:t>/</a:t>
            </a:r>
            <a:r>
              <a:rPr lang="ko-KR" altLang="en-US" sz="900" kern="0" dirty="0" smtClean="0"/>
              <a:t>지역사회</a:t>
            </a: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독서환경</a:t>
            </a:r>
            <a:endParaRPr lang="ko-KR" altLang="en-US" sz="900" kern="0" dirty="0"/>
          </a:p>
        </p:txBody>
      </p:sp>
      <p:sp>
        <p:nvSpPr>
          <p:cNvPr id="433" name="직사각형 432"/>
          <p:cNvSpPr/>
          <p:nvPr/>
        </p:nvSpPr>
        <p:spPr bwMode="auto">
          <a:xfrm>
            <a:off x="3226298" y="2245234"/>
            <a:ext cx="353314" cy="417954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보통</a:t>
            </a:r>
          </a:p>
        </p:txBody>
      </p:sp>
      <p:sp>
        <p:nvSpPr>
          <p:cNvPr id="434" name="직사각형 433"/>
          <p:cNvSpPr/>
          <p:nvPr/>
        </p:nvSpPr>
        <p:spPr bwMode="auto">
          <a:xfrm>
            <a:off x="3226298" y="2699557"/>
            <a:ext cx="353314" cy="409517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부족</a:t>
            </a:r>
          </a:p>
        </p:txBody>
      </p:sp>
      <p:sp>
        <p:nvSpPr>
          <p:cNvPr id="435" name="직사각형 434"/>
          <p:cNvSpPr/>
          <p:nvPr/>
        </p:nvSpPr>
        <p:spPr bwMode="auto">
          <a:xfrm>
            <a:off x="785981" y="3135464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36" name="직사각형 435"/>
          <p:cNvSpPr/>
          <p:nvPr/>
        </p:nvSpPr>
        <p:spPr bwMode="auto">
          <a:xfrm>
            <a:off x="1028467" y="3135464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37" name="직사각형 436"/>
          <p:cNvSpPr/>
          <p:nvPr/>
        </p:nvSpPr>
        <p:spPr bwMode="auto">
          <a:xfrm>
            <a:off x="1270952" y="3135464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38" name="직사각형 437"/>
          <p:cNvSpPr/>
          <p:nvPr/>
        </p:nvSpPr>
        <p:spPr bwMode="auto">
          <a:xfrm>
            <a:off x="1755924" y="3135464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39" name="직사각형 438"/>
          <p:cNvSpPr/>
          <p:nvPr/>
        </p:nvSpPr>
        <p:spPr bwMode="auto">
          <a:xfrm>
            <a:off x="1513438" y="3135464"/>
            <a:ext cx="208039" cy="4053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35</a:t>
            </a:r>
            <a:endParaRPr lang="ko-KR" altLang="en-US" sz="900" kern="0" dirty="0"/>
          </a:p>
        </p:txBody>
      </p:sp>
      <p:sp>
        <p:nvSpPr>
          <p:cNvPr id="441" name="직사각형 440"/>
          <p:cNvSpPr/>
          <p:nvPr/>
        </p:nvSpPr>
        <p:spPr bwMode="auto">
          <a:xfrm>
            <a:off x="2240897" y="3135464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42" name="직사각형 441"/>
          <p:cNvSpPr/>
          <p:nvPr/>
        </p:nvSpPr>
        <p:spPr bwMode="auto">
          <a:xfrm>
            <a:off x="2483383" y="3135464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43" name="직사각형 442"/>
          <p:cNvSpPr/>
          <p:nvPr/>
        </p:nvSpPr>
        <p:spPr bwMode="auto">
          <a:xfrm>
            <a:off x="2725873" y="3135467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44" name="직사각형 443"/>
          <p:cNvSpPr/>
          <p:nvPr/>
        </p:nvSpPr>
        <p:spPr bwMode="auto">
          <a:xfrm>
            <a:off x="2968355" y="3135467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45" name="직사각형 444"/>
          <p:cNvSpPr/>
          <p:nvPr/>
        </p:nvSpPr>
        <p:spPr bwMode="auto">
          <a:xfrm>
            <a:off x="260364" y="3132213"/>
            <a:ext cx="507136" cy="41139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매체기반</a:t>
            </a: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독서환경</a:t>
            </a:r>
            <a:endParaRPr lang="ko-KR" altLang="en-US" sz="900" kern="0" dirty="0"/>
          </a:p>
        </p:txBody>
      </p:sp>
      <p:sp>
        <p:nvSpPr>
          <p:cNvPr id="446" name="직사각형 445"/>
          <p:cNvSpPr/>
          <p:nvPr/>
        </p:nvSpPr>
        <p:spPr bwMode="auto">
          <a:xfrm>
            <a:off x="3214379" y="3134092"/>
            <a:ext cx="353314" cy="409517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부족</a:t>
            </a:r>
          </a:p>
        </p:txBody>
      </p:sp>
      <p:sp>
        <p:nvSpPr>
          <p:cNvPr id="447" name="직사각형 446"/>
          <p:cNvSpPr/>
          <p:nvPr/>
        </p:nvSpPr>
        <p:spPr bwMode="auto">
          <a:xfrm>
            <a:off x="1901205" y="2726252"/>
            <a:ext cx="150205" cy="13400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/>
              <a:t>50</a:t>
            </a:r>
            <a:endParaRPr lang="ko-KR" altLang="en-US" sz="701" kern="0" dirty="0"/>
          </a:p>
        </p:txBody>
      </p:sp>
      <p:sp>
        <p:nvSpPr>
          <p:cNvPr id="449" name="직사각형 448"/>
          <p:cNvSpPr/>
          <p:nvPr/>
        </p:nvSpPr>
        <p:spPr bwMode="auto">
          <a:xfrm>
            <a:off x="1998410" y="3135464"/>
            <a:ext cx="208039" cy="4053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/>
          </a:p>
        </p:txBody>
      </p:sp>
      <p:sp>
        <p:nvSpPr>
          <p:cNvPr id="450" name="직사각형 449"/>
          <p:cNvSpPr/>
          <p:nvPr/>
        </p:nvSpPr>
        <p:spPr bwMode="auto">
          <a:xfrm>
            <a:off x="1814041" y="3573016"/>
            <a:ext cx="354173" cy="1621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/>
              <a:t>평균</a:t>
            </a:r>
          </a:p>
        </p:txBody>
      </p:sp>
      <p:sp>
        <p:nvSpPr>
          <p:cNvPr id="451" name="뺄셈 기호 450"/>
          <p:cNvSpPr/>
          <p:nvPr/>
        </p:nvSpPr>
        <p:spPr bwMode="auto">
          <a:xfrm rot="5400000">
            <a:off x="480390" y="2386553"/>
            <a:ext cx="3016169" cy="123564"/>
          </a:xfrm>
          <a:prstGeom prst="mathMinus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52" name="직사각형 451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pic>
        <p:nvPicPr>
          <p:cNvPr id="453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static.thenounproject.com/png/206349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220" y="3979997"/>
            <a:ext cx="551810" cy="5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직사각형 130"/>
          <p:cNvSpPr/>
          <p:nvPr/>
        </p:nvSpPr>
        <p:spPr bwMode="auto">
          <a:xfrm>
            <a:off x="4034233" y="2016794"/>
            <a:ext cx="3256139" cy="4019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독서환경검사에서 가족의독서지원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보통 수준으로 나타났습니다</a:t>
            </a:r>
            <a:r>
              <a:rPr lang="en-US" altLang="ko-KR" sz="800" b="1" kern="0" dirty="0"/>
              <a:t>.</a:t>
            </a:r>
            <a:endParaRPr lang="en-US" altLang="ko-KR" sz="800" kern="0" dirty="0"/>
          </a:p>
        </p:txBody>
      </p:sp>
      <p:sp>
        <p:nvSpPr>
          <p:cNvPr id="132" name="직사각형 131"/>
          <p:cNvSpPr/>
          <p:nvPr/>
        </p:nvSpPr>
        <p:spPr bwMode="auto">
          <a:xfrm>
            <a:off x="4034233" y="1762857"/>
            <a:ext cx="1393892" cy="25063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가족의 독서지원</a:t>
            </a:r>
            <a:endParaRPr lang="ko-KR" altLang="en-US" sz="900" kern="0" dirty="0"/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6307" y="1773905"/>
            <a:ext cx="247650" cy="238125"/>
          </a:xfrm>
          <a:prstGeom prst="rect">
            <a:avLst/>
          </a:prstGeom>
        </p:spPr>
      </p:pic>
      <p:sp>
        <p:nvSpPr>
          <p:cNvPr id="171" name="직사각형 170"/>
          <p:cNvSpPr/>
          <p:nvPr/>
        </p:nvSpPr>
        <p:spPr bwMode="auto">
          <a:xfrm>
            <a:off x="4034233" y="2768173"/>
            <a:ext cx="3256139" cy="4019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독서환경검사에서 가정내독서환경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부족 수준으로 나타났습니다</a:t>
            </a:r>
            <a:r>
              <a:rPr lang="en-US" altLang="ko-KR" sz="800" b="1" kern="0" dirty="0"/>
              <a:t>.</a:t>
            </a:r>
          </a:p>
        </p:txBody>
      </p:sp>
      <p:sp>
        <p:nvSpPr>
          <p:cNvPr id="173" name="직사각형 172"/>
          <p:cNvSpPr/>
          <p:nvPr/>
        </p:nvSpPr>
        <p:spPr bwMode="auto">
          <a:xfrm>
            <a:off x="4034233" y="2514236"/>
            <a:ext cx="1393892" cy="25063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가정내 독서환경</a:t>
            </a:r>
          </a:p>
        </p:txBody>
      </p:sp>
      <p:pic>
        <p:nvPicPr>
          <p:cNvPr id="175" name="그림 1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6307" y="2525284"/>
            <a:ext cx="247650" cy="238125"/>
          </a:xfrm>
          <a:prstGeom prst="rect">
            <a:avLst/>
          </a:prstGeom>
        </p:spPr>
      </p:pic>
      <p:sp>
        <p:nvSpPr>
          <p:cNvPr id="176" name="직사각형 175"/>
          <p:cNvSpPr/>
          <p:nvPr/>
        </p:nvSpPr>
        <p:spPr bwMode="auto">
          <a:xfrm>
            <a:off x="4034233" y="3562612"/>
            <a:ext cx="3256139" cy="4019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독서환경검사에서 선생님</a:t>
            </a:r>
            <a:r>
              <a:rPr lang="en-US" altLang="ko-KR" sz="800" b="1" kern="0" dirty="0"/>
              <a:t>/</a:t>
            </a:r>
            <a:r>
              <a:rPr lang="ko-KR" altLang="en-US" sz="800" b="1" kern="0" dirty="0"/>
              <a:t>또래의독서지원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보통 수준으로 나타났습니다</a:t>
            </a:r>
            <a:r>
              <a:rPr lang="en-US" altLang="ko-KR" sz="800" b="1" kern="0" dirty="0"/>
              <a:t>.</a:t>
            </a:r>
          </a:p>
        </p:txBody>
      </p:sp>
      <p:sp>
        <p:nvSpPr>
          <p:cNvPr id="177" name="직사각형 176"/>
          <p:cNvSpPr/>
          <p:nvPr/>
        </p:nvSpPr>
        <p:spPr bwMode="auto">
          <a:xfrm>
            <a:off x="4034233" y="3308675"/>
            <a:ext cx="1393892" cy="25063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선생님</a:t>
            </a:r>
            <a:r>
              <a:rPr lang="en-US" altLang="ko-KR" sz="900" kern="0" dirty="0"/>
              <a:t>/</a:t>
            </a:r>
            <a:r>
              <a:rPr lang="ko-KR" altLang="en-US" sz="900" kern="0" dirty="0" smtClean="0"/>
              <a:t>또래의 독서지원</a:t>
            </a:r>
            <a:endParaRPr lang="ko-KR" altLang="en-US" sz="900" kern="0" dirty="0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6307" y="3319723"/>
            <a:ext cx="247650" cy="238125"/>
          </a:xfrm>
          <a:prstGeom prst="rect">
            <a:avLst/>
          </a:prstGeom>
        </p:spPr>
      </p:pic>
      <p:sp>
        <p:nvSpPr>
          <p:cNvPr id="182" name="직사각형 181"/>
          <p:cNvSpPr/>
          <p:nvPr/>
        </p:nvSpPr>
        <p:spPr bwMode="auto">
          <a:xfrm>
            <a:off x="4034233" y="4320854"/>
            <a:ext cx="3256139" cy="4019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독서환경검사에서 기관</a:t>
            </a:r>
            <a:r>
              <a:rPr lang="en-US" altLang="ko-KR" sz="800" b="1" kern="0" dirty="0"/>
              <a:t>/</a:t>
            </a:r>
            <a:r>
              <a:rPr lang="ko-KR" altLang="en-US" sz="800" b="1" kern="0" dirty="0"/>
              <a:t>지역사회독서환경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부족 수준으로 나타났습니다</a:t>
            </a:r>
            <a:r>
              <a:rPr lang="en-US" altLang="ko-KR" sz="800" b="1" kern="0" dirty="0"/>
              <a:t>.</a:t>
            </a:r>
          </a:p>
        </p:txBody>
      </p:sp>
      <p:sp>
        <p:nvSpPr>
          <p:cNvPr id="183" name="직사각형 182"/>
          <p:cNvSpPr/>
          <p:nvPr/>
        </p:nvSpPr>
        <p:spPr bwMode="auto">
          <a:xfrm>
            <a:off x="4034233" y="4066917"/>
            <a:ext cx="1393892" cy="25063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/>
              <a:t>기관</a:t>
            </a:r>
            <a:r>
              <a:rPr lang="en-US" altLang="ko-KR" sz="900" kern="0" dirty="0"/>
              <a:t>/</a:t>
            </a:r>
            <a:r>
              <a:rPr lang="ko-KR" altLang="en-US" sz="900" kern="0" dirty="0" smtClean="0"/>
              <a:t>지역사회 독서환경</a:t>
            </a:r>
            <a:endParaRPr lang="ko-KR" altLang="en-US" sz="900" kern="0" dirty="0"/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6307" y="4077965"/>
            <a:ext cx="247650" cy="238125"/>
          </a:xfrm>
          <a:prstGeom prst="rect">
            <a:avLst/>
          </a:prstGeom>
        </p:spPr>
      </p:pic>
      <p:sp>
        <p:nvSpPr>
          <p:cNvPr id="185" name="직사각형 184"/>
          <p:cNvSpPr/>
          <p:nvPr/>
        </p:nvSpPr>
        <p:spPr bwMode="auto">
          <a:xfrm>
            <a:off x="4034233" y="5115293"/>
            <a:ext cx="3256139" cy="4019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/>
              <a:t>김웅진은</a:t>
            </a:r>
            <a:r>
              <a:rPr lang="ko-KR" altLang="en-US" sz="800" b="1" kern="0" dirty="0"/>
              <a:t> 독서환경검사에서 매체기반독서환경 </a:t>
            </a:r>
            <a:r>
              <a:rPr lang="ko-KR" altLang="en-US" sz="800" b="1" kern="0" dirty="0" err="1"/>
              <a:t>세부영역이</a:t>
            </a:r>
            <a:r>
              <a:rPr lang="ko-KR" altLang="en-US" sz="800" b="1" kern="0" dirty="0"/>
              <a:t> 부족 수준으로 나타났습니다</a:t>
            </a:r>
            <a:r>
              <a:rPr lang="en-US" altLang="ko-KR" sz="800" b="1" kern="0" dirty="0"/>
              <a:t>.</a:t>
            </a:r>
          </a:p>
        </p:txBody>
      </p:sp>
      <p:sp>
        <p:nvSpPr>
          <p:cNvPr id="186" name="직사각형 185"/>
          <p:cNvSpPr/>
          <p:nvPr/>
        </p:nvSpPr>
        <p:spPr bwMode="auto">
          <a:xfrm>
            <a:off x="4034233" y="4861356"/>
            <a:ext cx="1393892" cy="25063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3600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매체기반 독서환경</a:t>
            </a:r>
            <a:endParaRPr lang="ko-KR" altLang="en-US" sz="900" kern="0" dirty="0"/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086307" y="4872404"/>
            <a:ext cx="247650" cy="238125"/>
          </a:xfrm>
          <a:prstGeom prst="rect">
            <a:avLst/>
          </a:prstGeom>
        </p:spPr>
      </p:pic>
      <p:sp>
        <p:nvSpPr>
          <p:cNvPr id="188" name="순서도: 연결자 187"/>
          <p:cNvSpPr/>
          <p:nvPr/>
        </p:nvSpPr>
        <p:spPr bwMode="auto">
          <a:xfrm>
            <a:off x="5460033" y="3333402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189" name="순서도: 연결자 188"/>
          <p:cNvSpPr/>
          <p:nvPr/>
        </p:nvSpPr>
        <p:spPr bwMode="auto">
          <a:xfrm>
            <a:off x="5455125" y="1792731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190" name="순서도: 연결자 189"/>
          <p:cNvSpPr/>
          <p:nvPr/>
        </p:nvSpPr>
        <p:spPr bwMode="auto">
          <a:xfrm>
            <a:off x="5455125" y="4095883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191" name="순서도: 연결자 190"/>
          <p:cNvSpPr/>
          <p:nvPr/>
        </p:nvSpPr>
        <p:spPr bwMode="auto">
          <a:xfrm>
            <a:off x="5450217" y="2555212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192" name="순서도: 연결자 191"/>
          <p:cNvSpPr/>
          <p:nvPr/>
        </p:nvSpPr>
        <p:spPr bwMode="auto">
          <a:xfrm>
            <a:off x="5450217" y="4912752"/>
            <a:ext cx="160245" cy="160245"/>
          </a:xfrm>
          <a:prstGeom prst="flowChartConnector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?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(3. </a:t>
            </a:r>
            <a:r>
              <a:rPr lang="ko-KR" altLang="en-US" dirty="0" smtClean="0">
                <a:cs typeface="Times New Roman" pitchFamily="18" charset="0"/>
              </a:rPr>
              <a:t>독서 활동 </a:t>
            </a:r>
            <a:r>
              <a:rPr lang="en-US" altLang="ko-KR" dirty="0" smtClean="0">
                <a:cs typeface="Times New Roman" pitchFamily="18" charset="0"/>
              </a:rPr>
              <a:t>TIP)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212386"/>
              </p:ext>
            </p:extLst>
          </p:nvPr>
        </p:nvGraphicFramePr>
        <p:xfrm>
          <a:off x="7764776" y="797803"/>
          <a:ext cx="2141226" cy="2623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3.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 활동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북패드 독서 활동 분석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500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북클럽 회원일 경우에만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재검 시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오프라인 독서 활동 분석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500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로직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없이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아이가 책을 잘 읽고 있나요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’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뒤에 고정으로 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9136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양육자 독서지도 안내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최대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500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9903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발달과 돌봄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44358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독서 활동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TIP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 bwMode="auto">
          <a:xfrm>
            <a:off x="344488" y="2636912"/>
            <a:ext cx="2152975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</a:rPr>
              <a:t>아이가 책을 잘 읽고 있나요</a:t>
            </a:r>
            <a:r>
              <a:rPr lang="en-US" altLang="ko-KR" sz="1000" kern="0" dirty="0" smtClean="0">
                <a:solidFill>
                  <a:srgbClr val="000000"/>
                </a:solidFill>
              </a:rPr>
              <a:t>?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325302" y="5546825"/>
            <a:ext cx="2143330" cy="24306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</a:rPr>
              <a:t>독서지도를 어떻게 해야 할까요</a:t>
            </a:r>
            <a:r>
              <a:rPr lang="en-US" altLang="ko-KR" sz="1000" kern="0" dirty="0" smtClean="0">
                <a:solidFill>
                  <a:srgbClr val="000000"/>
                </a:solidFill>
              </a:rPr>
              <a:t>?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310005" y="2924946"/>
            <a:ext cx="3273699" cy="54803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연령대의 친구들과 비교했을 때 오프라인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독서활동이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부족 수준입니다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종이책을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읽는 활동이 부족한 것으로 보이므로 하루 중 시간을 정하거나 따로 시간을 내어 책을 많이 읽어주시고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그림이 많은 책은 혼자서도 볼 수 있도록 지도해주시기 바랍니다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4067459" y="1144913"/>
            <a:ext cx="3273699" cy="87293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양육자님의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독서태도는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연령대의 양육자 평균에 비해 부족 수준 입니다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양육자의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독서태도는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김웅진의 독서태도 형성에 영향을 줄 수 있는 요인입니다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양육자님의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독서활동과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태도를 점검하시고 좋은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롤모델이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될 수 있도록 노력해주시기 바랍니다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독서활동과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양육자님의 독서태도 결과를 참고하여 바람직한 독서를 위한 활동을 다음과 같이 제안하니 실천하시어 도움이 되시길 바랍니다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22" name="순서도: 연결자 121"/>
          <p:cNvSpPr/>
          <p:nvPr/>
        </p:nvSpPr>
        <p:spPr bwMode="auto">
          <a:xfrm>
            <a:off x="131759" y="265314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4" name="순서도: 연결자 123"/>
          <p:cNvSpPr/>
          <p:nvPr/>
        </p:nvSpPr>
        <p:spPr bwMode="auto">
          <a:xfrm>
            <a:off x="147140" y="555593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독서 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TIP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67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344488" y="1502294"/>
            <a:ext cx="2152975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</a:rPr>
              <a:t>북패드를 잘 활용하고 있나요</a:t>
            </a:r>
            <a:r>
              <a:rPr lang="en-US" altLang="ko-KR" sz="1000" kern="0" dirty="0" smtClean="0">
                <a:solidFill>
                  <a:srgbClr val="000000"/>
                </a:solidFill>
              </a:rPr>
              <a:t>?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310005" y="1790327"/>
            <a:ext cx="3273699" cy="86281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북패드에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흥미와 활용이 동일한 연령대의 평균과 비교하여 부족 수준입니다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북패드독서활동에 대해 관심이 부족하고 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북패드에서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제공하는 다양한 컨텐츠를 잘 활용하지 못하고 있을 수 있습니다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양육자님께서는 아동과 함께 북패드를 활용할 수 있는 여러 가지 방법을 탐색하고 북패드를 통해 아동이 관심 있는 분야를 경험하여 재미를 느낄 수 있도록 지도해주시기 바랍니다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4" name="순서도: 연결자 83"/>
          <p:cNvSpPr/>
          <p:nvPr/>
        </p:nvSpPr>
        <p:spPr bwMode="auto">
          <a:xfrm>
            <a:off x="150592" y="357557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657893" y="3608722"/>
            <a:ext cx="249605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TIP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pic>
        <p:nvPicPr>
          <p:cNvPr id="88" name="Picture 2" descr="https://static.thenounproject.com/png/201823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005" y="3484455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모서리가 둥근 직사각형 88"/>
          <p:cNvSpPr/>
          <p:nvPr/>
        </p:nvSpPr>
        <p:spPr bwMode="auto">
          <a:xfrm>
            <a:off x="438285" y="3882744"/>
            <a:ext cx="3020939" cy="147818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85000" lnSpcReduction="2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- 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나만의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독서장소</a:t>
            </a:r>
            <a:r>
              <a:rPr lang="ko-KR" altLang="en-US" sz="900" kern="0" dirty="0">
                <a:solidFill>
                  <a:srgbClr val="000000"/>
                </a:solidFill>
              </a:rPr>
              <a:t> 찾아보기</a:t>
            </a:r>
            <a:r>
              <a:rPr lang="en-US" altLang="ko-KR" sz="900" kern="0" dirty="0">
                <a:solidFill>
                  <a:srgbClr val="000000"/>
                </a:solidFill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</a:rPr>
              <a:t>자신이 책을 읽을 때 편안함을 느끼는 공간을 찾아보기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- 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도서관 </a:t>
            </a:r>
            <a:r>
              <a:rPr lang="ko-KR" altLang="en-US" sz="900" kern="0" dirty="0">
                <a:solidFill>
                  <a:srgbClr val="000000"/>
                </a:solidFill>
              </a:rPr>
              <a:t>방문하기</a:t>
            </a:r>
            <a:r>
              <a:rPr lang="en-US" altLang="ko-KR" sz="900" kern="0" dirty="0">
                <a:solidFill>
                  <a:srgbClr val="000000"/>
                </a:solidFill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</a:rPr>
              <a:t>우리 동네 도서관이나 어린이 도서 보유와 도서 공간이 좋은 도서관을 찾아가 도서관에서의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독서활동에</a:t>
            </a:r>
            <a:r>
              <a:rPr lang="ko-KR" altLang="en-US" sz="900" kern="0" dirty="0">
                <a:solidFill>
                  <a:srgbClr val="000000"/>
                </a:solidFill>
              </a:rPr>
              <a:t> 흥미를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높여보시기</a:t>
            </a:r>
            <a:r>
              <a:rPr lang="ko-KR" altLang="en-US" sz="900" kern="0" dirty="0">
                <a:solidFill>
                  <a:srgbClr val="000000"/>
                </a:solidFill>
              </a:rPr>
              <a:t>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- </a:t>
            </a:r>
            <a:r>
              <a:rPr lang="ko-KR" altLang="en-US" sz="900" kern="0" dirty="0">
                <a:solidFill>
                  <a:srgbClr val="000000"/>
                </a:solidFill>
              </a:rPr>
              <a:t>가족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독서시간</a:t>
            </a:r>
            <a:r>
              <a:rPr lang="ko-KR" altLang="en-US" sz="900" kern="0" dirty="0">
                <a:solidFill>
                  <a:srgbClr val="000000"/>
                </a:solidFill>
              </a:rPr>
              <a:t> 정하기</a:t>
            </a:r>
            <a:r>
              <a:rPr lang="en-US" altLang="ko-KR" sz="900" kern="0" dirty="0">
                <a:solidFill>
                  <a:srgbClr val="000000"/>
                </a:solidFill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</a:rPr>
              <a:t>매일은 힘들더라도 주말 또는 특정일에 가족의 독서시간을 정하고 </a:t>
            </a:r>
            <a:r>
              <a:rPr lang="ko-KR" altLang="en-US" sz="900" kern="0" dirty="0" err="1">
                <a:solidFill>
                  <a:srgbClr val="000000"/>
                </a:solidFill>
              </a:rPr>
              <a:t>온가족이</a:t>
            </a:r>
            <a:r>
              <a:rPr lang="ko-KR" altLang="en-US" sz="900" kern="0" dirty="0">
                <a:solidFill>
                  <a:srgbClr val="000000"/>
                </a:solidFill>
              </a:rPr>
              <a:t> 함께 자유롭게 책을 읽는 시간을 가지시기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- </a:t>
            </a:r>
            <a:r>
              <a:rPr lang="ko-KR" altLang="en-US" sz="900" kern="0" dirty="0">
                <a:solidFill>
                  <a:srgbClr val="000000"/>
                </a:solidFill>
              </a:rPr>
              <a:t>독서 후 대화하기</a:t>
            </a:r>
            <a:r>
              <a:rPr lang="en-US" altLang="ko-KR" sz="900" kern="0" dirty="0">
                <a:solidFill>
                  <a:srgbClr val="000000"/>
                </a:solidFill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</a:rPr>
              <a:t>학생과 양육자가 각자 읽은 책에 대해 이야기해주고 서로 질문하며 대화하는 시간을 가지면서 독서에 대한 긍정적인 경험을 제공해주시기 바랍니다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336350" y="3810510"/>
            <a:ext cx="3209046" cy="1550424"/>
          </a:xfrm>
          <a:prstGeom prst="roundRect">
            <a:avLst>
              <a:gd name="adj" fmla="val 6657"/>
            </a:avLst>
          </a:prstGeom>
          <a:noFill/>
          <a:ln>
            <a:solidFill>
              <a:srgbClr val="00206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265343" y="5834704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 flipH="1">
            <a:off x="260464" y="583470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 bwMode="auto">
          <a:xfrm>
            <a:off x="2885886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94" name="직사각형 93"/>
          <p:cNvSpPr/>
          <p:nvPr/>
        </p:nvSpPr>
        <p:spPr bwMode="auto">
          <a:xfrm>
            <a:off x="2070858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독서 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TIP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1255835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96" name="직사각형 95"/>
          <p:cNvSpPr/>
          <p:nvPr/>
        </p:nvSpPr>
        <p:spPr bwMode="auto">
          <a:xfrm>
            <a:off x="440810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97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907" y="5898251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932" y="5898251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19" y="5887614"/>
            <a:ext cx="234022" cy="234022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44" y="5887614"/>
            <a:ext cx="234022" cy="234022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모서리가 둥근 직사각형 100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모서리가 둥근 직사각형 102"/>
          <p:cNvSpPr/>
          <p:nvPr/>
        </p:nvSpPr>
        <p:spPr bwMode="auto">
          <a:xfrm>
            <a:off x="4059891" y="2060848"/>
            <a:ext cx="1397702" cy="306032"/>
          </a:xfrm>
          <a:prstGeom prst="roundRect">
            <a:avLst/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3600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발달과 돌봄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 bwMode="auto">
          <a:xfrm>
            <a:off x="4062981" y="2348881"/>
            <a:ext cx="3216886" cy="3444376"/>
          </a:xfrm>
          <a:prstGeom prst="roundRect">
            <a:avLst>
              <a:gd name="adj" fmla="val 0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4118849" y="2406651"/>
            <a:ext cx="3105150" cy="46989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85000" lnSpcReduction="2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만</a:t>
            </a:r>
            <a:r>
              <a:rPr lang="en-US" altLang="ko-KR" sz="900" kern="0" dirty="0">
                <a:solidFill>
                  <a:srgbClr val="000000"/>
                </a:solidFill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</a:rPr>
              <a:t>세 유아는 기본적인 운동 기능이 확립되어 신체활동이 활발해지고 친구와의 놀이를 시작하게 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스스로 자신을 통제할 수 있으며 그림책 등의 줄거리를 이해할 수 있고 궁금한 것이 많아져서 질문이 많아지는 시기입니다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4118848" y="5016742"/>
            <a:ext cx="3786479" cy="78852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* 매일 </a:t>
            </a:r>
            <a:r>
              <a:rPr lang="ko-KR" altLang="en-US" sz="900" kern="0" dirty="0">
                <a:solidFill>
                  <a:srgbClr val="000000"/>
                </a:solidFill>
              </a:rPr>
              <a:t>아이에게 글을 읽어줍니다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아이에게 그림 속의 사물을 가리키도록 유도하고 양육자가 말하는 단어를 아이가 따라 말하도록 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* 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아이의 </a:t>
            </a:r>
            <a:r>
              <a:rPr lang="ko-KR" altLang="en-US" sz="900" kern="0" dirty="0">
                <a:solidFill>
                  <a:srgbClr val="000000"/>
                </a:solidFill>
              </a:rPr>
              <a:t>감정에 대해 이야기합니다</a:t>
            </a: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예시</a:t>
            </a:r>
            <a:r>
              <a:rPr lang="en-US" altLang="ko-KR" sz="900" kern="0" dirty="0">
                <a:solidFill>
                  <a:srgbClr val="000000"/>
                </a:solidFill>
              </a:rPr>
              <a:t>: “</a:t>
            </a:r>
            <a:r>
              <a:rPr lang="ko-KR" altLang="en-US" sz="900" kern="0" dirty="0">
                <a:solidFill>
                  <a:srgbClr val="000000"/>
                </a:solidFill>
              </a:rPr>
              <a:t>숟가락을 던질 정도로 화가 많이 났나 보구나</a:t>
            </a:r>
            <a:r>
              <a:rPr lang="en-US" altLang="ko-KR" sz="900" kern="0" dirty="0">
                <a:solidFill>
                  <a:srgbClr val="000000"/>
                </a:solidFill>
              </a:rPr>
              <a:t>.”). </a:t>
            </a:r>
            <a:r>
              <a:rPr lang="ko-KR" altLang="en-US" sz="900" kern="0" dirty="0">
                <a:solidFill>
                  <a:srgbClr val="000000"/>
                </a:solidFill>
              </a:rPr>
              <a:t>아이가 독서를 통해서 감정을 인식할 수 있도록 유도합니다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endParaRPr lang="en-US" altLang="ko-KR" sz="9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* </a:t>
            </a:r>
            <a:r>
              <a:rPr lang="ko-KR" altLang="en-US" sz="900" kern="0" dirty="0">
                <a:solidFill>
                  <a:srgbClr val="000000"/>
                </a:solidFill>
              </a:rPr>
              <a:t>아이에게 </a:t>
            </a:r>
            <a:r>
              <a:rPr lang="en-US" altLang="ko-KR" sz="900" kern="0" dirty="0">
                <a:solidFill>
                  <a:srgbClr val="000000"/>
                </a:solidFill>
              </a:rPr>
              <a:t>2</a:t>
            </a:r>
            <a:r>
              <a:rPr lang="ko-KR" altLang="en-US" sz="900" kern="0" dirty="0">
                <a:solidFill>
                  <a:srgbClr val="000000"/>
                </a:solidFill>
              </a:rPr>
              <a:t>개 혹은 </a:t>
            </a:r>
            <a:r>
              <a:rPr lang="en-US" altLang="ko-KR" sz="900" kern="0" dirty="0">
                <a:solidFill>
                  <a:srgbClr val="000000"/>
                </a:solidFill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</a:rPr>
              <a:t>개의 행동을 요구하는 사항을 지시합니다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예시</a:t>
            </a:r>
            <a:r>
              <a:rPr lang="en-US" altLang="ko-KR" sz="900" kern="0" dirty="0">
                <a:solidFill>
                  <a:srgbClr val="000000"/>
                </a:solidFill>
              </a:rPr>
              <a:t>) “</a:t>
            </a:r>
            <a:r>
              <a:rPr lang="ko-KR" altLang="en-US" sz="900" kern="0" dirty="0">
                <a:solidFill>
                  <a:srgbClr val="000000"/>
                </a:solidFill>
              </a:rPr>
              <a:t>방에서 바지와 모자를 가지고 오렴”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 bwMode="auto">
          <a:xfrm>
            <a:off x="4115021" y="2947240"/>
            <a:ext cx="2335823" cy="215333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우리 아이는 이렇게 발달하고 있어요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 bwMode="auto">
          <a:xfrm>
            <a:off x="4115021" y="4750218"/>
            <a:ext cx="2335823" cy="215333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72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이 시기 우리 아이를 이렇게 돌보아주세요</a:t>
            </a:r>
            <a:endParaRPr lang="ko-KR" altLang="en-US" sz="900" kern="0" dirty="0">
              <a:solidFill>
                <a:srgbClr val="0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214414"/>
              </p:ext>
            </p:extLst>
          </p:nvPr>
        </p:nvGraphicFramePr>
        <p:xfrm>
          <a:off x="4115021" y="3205576"/>
          <a:ext cx="3373833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392">
                  <a:extLst>
                    <a:ext uri="{9D8B030D-6E8A-4147-A177-3AD203B41FA5}">
                      <a16:colId xmlns:a16="http://schemas.microsoft.com/office/drawing/2014/main" val="3226758917"/>
                    </a:ext>
                  </a:extLst>
                </a:gridCol>
                <a:gridCol w="2654441">
                  <a:extLst>
                    <a:ext uri="{9D8B030D-6E8A-4147-A177-3AD203B41FA5}">
                      <a16:colId xmlns:a16="http://schemas.microsoft.com/office/drawing/2014/main" val="3158707395"/>
                    </a:ext>
                  </a:extLst>
                </a:gridCol>
              </a:tblGrid>
              <a:tr h="2222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</a:rPr>
                        <a:t>언어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의사소통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친구의 이름을 말한다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이름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나이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성별을 말한다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2~3</a:t>
                      </a:r>
                      <a:r>
                        <a:rPr lang="ko-KR" altLang="en-US" sz="800" u="none" strike="noStrike" dirty="0">
                          <a:effectLst/>
                        </a:rPr>
                        <a:t>개의 문장을 사용하여 대화를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112393"/>
                  </a:ext>
                </a:extLst>
              </a:tr>
              <a:tr h="21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</a:rPr>
                        <a:t>인지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인형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동물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사람과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상상놀이를</a:t>
                      </a:r>
                      <a:r>
                        <a:rPr lang="ko-KR" altLang="en-US" sz="800" u="none" strike="noStrike" dirty="0">
                          <a:effectLst/>
                        </a:rPr>
                        <a:t>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연필이나 크레용으로 원을 따라 그린다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버튼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레버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움직이는 부분이 있는 장난감을 다룰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1617780"/>
                  </a:ext>
                </a:extLst>
              </a:tr>
              <a:tr h="21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</a:rPr>
                        <a:t>신체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잘 기어오른다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세발자전거를 탄다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한 계단에 한발을 디디고 계단을 오르내린다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9114254"/>
                  </a:ext>
                </a:extLst>
              </a:tr>
              <a:tr h="218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</a:rPr>
                        <a:t>정서</a:t>
                      </a:r>
                      <a:r>
                        <a:rPr lang="en-US" altLang="ko-KR" sz="800" b="1" u="none" strike="noStrike" dirty="0">
                          <a:effectLst/>
                        </a:rPr>
                        <a:t>/</a:t>
                      </a:r>
                      <a:r>
                        <a:rPr lang="ko-KR" altLang="en-US" sz="800" b="1" u="none" strike="noStrike" dirty="0">
                          <a:effectLst/>
                        </a:rPr>
                        <a:t>사회성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차례를 정해서 게임을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어른과 친구의 행동을 따라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일상에서 큰 변화가 생기면 화를 낼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4435988"/>
                  </a:ext>
                </a:extLst>
              </a:tr>
            </a:tbl>
          </a:graphicData>
        </a:graphic>
      </p:graphicFrame>
      <p:sp>
        <p:nvSpPr>
          <p:cNvPr id="113" name="순서도: 연결자 112"/>
          <p:cNvSpPr/>
          <p:nvPr/>
        </p:nvSpPr>
        <p:spPr bwMode="auto">
          <a:xfrm>
            <a:off x="4853863" y="2101819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78425" y="1481612"/>
            <a:ext cx="3252422" cy="1093618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0" name="순서도: 연결자 59"/>
          <p:cNvSpPr/>
          <p:nvPr/>
        </p:nvSpPr>
        <p:spPr bwMode="auto">
          <a:xfrm>
            <a:off x="131759" y="150568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31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 </a:t>
            </a:r>
            <a:r>
              <a:rPr lang="ko-KR" altLang="en-US" dirty="0" smtClean="0">
                <a:cs typeface="Times New Roman" pitchFamily="18" charset="0"/>
              </a:rPr>
              <a:t>맞춤 독서 플랜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20802"/>
              </p:ext>
            </p:extLst>
          </p:nvPr>
        </p:nvGraphicFramePr>
        <p:xfrm>
          <a:off x="7329264" y="797802"/>
          <a:ext cx="2576738" cy="5539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34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2406004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209010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맞춤 독서 플랜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로직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구조상 </a:t>
                      </a:r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결과레벨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단계가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영역별로 다를 수 없음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흥미 점수 표시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가망회원에게는 노출되지 않음</a:t>
                      </a: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가망회원에게는 검사결과 전체가 노출되지 않고 샘플 형태로만 노출</a:t>
                      </a: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안내 말풍선 출력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비판적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논리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감상력으로 비판적 사고가 가능합니다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학습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학습과 연계하여 배경지식을 키웁니다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상상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풍부해진 경험으로 상상력이 커집니다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호기심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궁금증을 해결하면 지적 호기심이 높아집니다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듣는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많이 들으면 어휘력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이해력이 풍부 해집니다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1" kern="0" baseline="0" dirty="0" smtClean="0">
                        <a:solidFill>
                          <a:srgbClr val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kern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kern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공간 부족 시 물음표 대신 해당 영역 클릭 만으로 말풍선 노출</a:t>
                      </a:r>
                      <a:r>
                        <a:rPr lang="en-US" altLang="ko-KR" sz="900" b="1" kern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도서 상세 보기 화면으로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도서 상세 보기 화면으로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이미 보유하고 있는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음영 구분하여 표시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96254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도서 상세 보기 화면으로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능력점수의 백분위 기준으로 </a:t>
                      </a:r>
                      <a:r>
                        <a:rPr lang="en-US" altLang="ko-KR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30% </a:t>
                      </a:r>
                      <a:r>
                        <a:rPr lang="ko-KR" altLang="en-US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이하일 경우에만 노출</a:t>
                      </a:r>
                      <a:r>
                        <a:rPr lang="en-US" altLang="ko-KR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6461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 점수에 따른 최고점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최저점 표시 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 부족일 경우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최저점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 우수일 경우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최고점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14914"/>
                  </a:ext>
                </a:extLst>
              </a:tr>
            </a:tbl>
          </a:graphicData>
        </a:graphic>
      </p:graphicFrame>
      <p:sp>
        <p:nvSpPr>
          <p:cNvPr id="110" name="직사각형 109"/>
          <p:cNvSpPr/>
          <p:nvPr/>
        </p:nvSpPr>
        <p:spPr>
          <a:xfrm>
            <a:off x="7329264" y="620114"/>
            <a:ext cx="2576738" cy="176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 rot="5400000">
            <a:off x="-853925" y="1814598"/>
            <a:ext cx="5620722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맞춤 독서 플랜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>
            <a:off x="315378" y="1440430"/>
            <a:ext cx="3273699" cy="98046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독서성장단계는 비판적독서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Level9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독서환경검사를 토대로 영역별로 읽어야 할 도서를 아래와 같이 추천합니다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현재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독서수준에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적합한 도서는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맞춤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독서플랜으로 설계되었으며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차후 읽어야 할 도서는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심화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으로 계획하였습니다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더욱 탄탄하게 독서 역량을 기르기 위해서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강화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 플랜도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제시하오니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살펴보시기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독서플랜 가이드와 북큐레이터의 안내를 참고하셔서 김웅진의 독서활동을 지원해주시기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314939" y="3217685"/>
            <a:ext cx="458522" cy="727775"/>
          </a:xfrm>
          <a:prstGeom prst="rect">
            <a:avLst/>
          </a:prstGeom>
          <a:solidFill>
            <a:srgbClr val="00B0F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상상독서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314939" y="3971039"/>
            <a:ext cx="458522" cy="6867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latin typeface="+mn-ea"/>
              </a:rPr>
              <a:t>호기심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sp>
        <p:nvSpPr>
          <p:cNvPr id="160" name="직사각형 159"/>
          <p:cNvSpPr/>
          <p:nvPr/>
        </p:nvSpPr>
        <p:spPr bwMode="auto">
          <a:xfrm>
            <a:off x="314939" y="5878142"/>
            <a:ext cx="458522" cy="3591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듣는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877365" y="3403394"/>
            <a:ext cx="48009" cy="1601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latin typeface="+mn-ea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1542547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사회관계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2033293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solidFill>
                  <a:schemeClr val="tx1"/>
                </a:solidFill>
                <a:latin typeface="+mn-ea"/>
              </a:rPr>
              <a:t>예술경험</a:t>
            </a: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신체운동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2524037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자연탐구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3014781" y="2807519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인지</a:t>
            </a: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종합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1030276" y="3215828"/>
            <a:ext cx="2558799" cy="2171128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1051803" y="3215829"/>
            <a:ext cx="2493514" cy="358474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도토리 세계명작</a:t>
            </a:r>
            <a:endParaRPr lang="en-US" altLang="ko-KR" sz="900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 smtClean="0">
                <a:solidFill>
                  <a:srgbClr val="000000"/>
                </a:solidFill>
                <a:latin typeface="+mn-ea"/>
              </a:rPr>
              <a:t>구름버스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 그림책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1030275" y="2802521"/>
            <a:ext cx="478066" cy="43561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b="1" kern="0" dirty="0">
              <a:latin typeface="+mn-ea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1051803" y="2935448"/>
            <a:ext cx="445292" cy="19663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의사소통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1058892" y="3594362"/>
            <a:ext cx="2486423" cy="351098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 smtClean="0">
                <a:solidFill>
                  <a:srgbClr val="000000"/>
                </a:solidFill>
                <a:latin typeface="+mn-ea"/>
              </a:rPr>
              <a:t>달강아지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 우리 창작 그림책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호롱불 옛 이야기 </a:t>
            </a:r>
            <a:r>
              <a:rPr lang="en-US" altLang="ko-KR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보유</a:t>
            </a:r>
            <a:r>
              <a:rPr lang="en-US" altLang="ko-KR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1051805" y="3960777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 bwMode="auto">
          <a:xfrm>
            <a:off x="1051803" y="4836062"/>
            <a:ext cx="2493514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ctr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조랑조랑 말놀이</a:t>
            </a:r>
            <a:endParaRPr lang="en-US" altLang="ko-KR" sz="900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마술피리 그림책 꼬마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1051803" y="5883454"/>
            <a:ext cx="2493514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조랑조랑 말놀이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마술피리 그림책 꼬마</a:t>
            </a:r>
          </a:p>
        </p:txBody>
      </p:sp>
      <p:cxnSp>
        <p:nvCxnSpPr>
          <p:cNvPr id="180" name="직선 연결선 179"/>
          <p:cNvCxnSpPr/>
          <p:nvPr/>
        </p:nvCxnSpPr>
        <p:spPr>
          <a:xfrm>
            <a:off x="1051805" y="3574303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1051805" y="4653136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051805" y="3215829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순서도: 연결자 184"/>
          <p:cNvSpPr/>
          <p:nvPr/>
        </p:nvSpPr>
        <p:spPr bwMode="auto">
          <a:xfrm>
            <a:off x="243430" y="366740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86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43107" y="3371011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직사각형 186"/>
          <p:cNvSpPr/>
          <p:nvPr/>
        </p:nvSpPr>
        <p:spPr bwMode="auto">
          <a:xfrm>
            <a:off x="3030725" y="3662073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>
                <a:solidFill>
                  <a:schemeClr val="tx1"/>
                </a:solidFill>
                <a:latin typeface="+mn-ea"/>
              </a:rPr>
              <a:t>맞춤 추천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8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43107" y="2987321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직사각형 188"/>
          <p:cNvSpPr/>
          <p:nvPr/>
        </p:nvSpPr>
        <p:spPr bwMode="auto">
          <a:xfrm>
            <a:off x="3030725" y="3278382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심화 추천</a:t>
            </a:r>
          </a:p>
        </p:txBody>
      </p:sp>
      <p:sp>
        <p:nvSpPr>
          <p:cNvPr id="190" name="순서도: 연결자 189"/>
          <p:cNvSpPr/>
          <p:nvPr/>
        </p:nvSpPr>
        <p:spPr bwMode="auto">
          <a:xfrm>
            <a:off x="784059" y="3635391"/>
            <a:ext cx="234615" cy="234615"/>
          </a:xfrm>
          <a:prstGeom prst="flowChartConnector">
            <a:avLst/>
          </a:prstGeom>
          <a:solidFill>
            <a:srgbClr val="00B0F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>
                <a:latin typeface="+mn-ea"/>
              </a:rPr>
              <a:t>L3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91" name="순서도: 연결자 190"/>
          <p:cNvSpPr/>
          <p:nvPr/>
        </p:nvSpPr>
        <p:spPr bwMode="auto">
          <a:xfrm>
            <a:off x="784059" y="3265824"/>
            <a:ext cx="234615" cy="234615"/>
          </a:xfrm>
          <a:prstGeom prst="flowChartConnector">
            <a:avLst/>
          </a:prstGeom>
          <a:solidFill>
            <a:srgbClr val="FF660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>
                <a:latin typeface="+mn-ea"/>
              </a:rPr>
              <a:t>L4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92" name="순서도: 연결자 191"/>
          <p:cNvSpPr/>
          <p:nvPr/>
        </p:nvSpPr>
        <p:spPr bwMode="auto">
          <a:xfrm>
            <a:off x="784059" y="4202497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>
                <a:latin typeface="+mn-ea"/>
              </a:rPr>
              <a:t>L2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94" name="순서도: 연결자 193"/>
          <p:cNvSpPr/>
          <p:nvPr/>
        </p:nvSpPr>
        <p:spPr bwMode="auto">
          <a:xfrm>
            <a:off x="784059" y="4869160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>
                <a:latin typeface="+mn-ea"/>
              </a:rPr>
              <a:t>L1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97" name="순서도: 연결자 196"/>
          <p:cNvSpPr/>
          <p:nvPr/>
        </p:nvSpPr>
        <p:spPr bwMode="auto">
          <a:xfrm>
            <a:off x="784059" y="5940899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L1</a:t>
            </a:r>
            <a:endParaRPr lang="ko-KR" altLang="en-US" sz="800" kern="0" dirty="0">
              <a:latin typeface="+mn-ea"/>
            </a:endParaRPr>
          </a:p>
        </p:txBody>
      </p:sp>
      <p:pic>
        <p:nvPicPr>
          <p:cNvPr id="198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3690943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4437112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6165303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/>
          <p:cNvGrpSpPr/>
          <p:nvPr/>
        </p:nvGrpSpPr>
        <p:grpSpPr>
          <a:xfrm>
            <a:off x="256249" y="5856239"/>
            <a:ext cx="3391953" cy="469284"/>
            <a:chOff x="260462" y="5834704"/>
            <a:chExt cx="3391953" cy="469284"/>
          </a:xfrm>
        </p:grpSpPr>
        <p:sp>
          <p:nvSpPr>
            <p:cNvPr id="203" name="모서리가 둥근 직사각형 202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204" name="직선 연결선 203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직사각형 204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206" name="직사각형 205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7" name="직사각형 206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208" name="직사각형 207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209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3" name="순서도: 연결자 212"/>
          <p:cNvSpPr/>
          <p:nvPr/>
        </p:nvSpPr>
        <p:spPr bwMode="auto">
          <a:xfrm>
            <a:off x="1611691" y="329747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4" name="순서도: 연결자 213"/>
          <p:cNvSpPr/>
          <p:nvPr/>
        </p:nvSpPr>
        <p:spPr bwMode="auto">
          <a:xfrm>
            <a:off x="1611691" y="366740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5" name="직사각형 214"/>
          <p:cNvSpPr/>
          <p:nvPr/>
        </p:nvSpPr>
        <p:spPr bwMode="auto">
          <a:xfrm>
            <a:off x="1062920" y="3980168"/>
            <a:ext cx="2486423" cy="677670"/>
          </a:xfrm>
          <a:prstGeom prst="rect">
            <a:avLst/>
          </a:prstGeom>
          <a:solidFill>
            <a:srgbClr val="FFC00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ctr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세계 창작 그림책 </a:t>
            </a:r>
            <a:r>
              <a:rPr lang="ko-KR" altLang="en-US" sz="900" kern="0" dirty="0" err="1" smtClean="0">
                <a:solidFill>
                  <a:srgbClr val="000000"/>
                </a:solidFill>
                <a:latin typeface="+mn-ea"/>
              </a:rPr>
              <a:t>손바닥별</a:t>
            </a:r>
            <a:endParaRPr lang="en-US" altLang="ko-KR" sz="900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 smtClean="0">
                <a:solidFill>
                  <a:srgbClr val="000000"/>
                </a:solidFill>
                <a:latin typeface="+mn-ea"/>
              </a:rPr>
              <a:t>토토리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900" kern="0" dirty="0" err="1" smtClean="0">
                <a:solidFill>
                  <a:srgbClr val="000000"/>
                </a:solidFill>
                <a:latin typeface="+mn-ea"/>
              </a:rPr>
              <a:t>세계명장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 꼬마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16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38644" y="3917239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" name="직사각형 216"/>
          <p:cNvSpPr/>
          <p:nvPr/>
        </p:nvSpPr>
        <p:spPr bwMode="auto">
          <a:xfrm>
            <a:off x="3026262" y="4208300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강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화 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추천</a:t>
            </a:r>
          </a:p>
        </p:txBody>
      </p:sp>
      <p:sp>
        <p:nvSpPr>
          <p:cNvPr id="218" name="순서도: 연결자 217"/>
          <p:cNvSpPr/>
          <p:nvPr/>
        </p:nvSpPr>
        <p:spPr bwMode="auto">
          <a:xfrm>
            <a:off x="1611691" y="405027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9" name="순서도: 연결자 218"/>
          <p:cNvSpPr/>
          <p:nvPr/>
        </p:nvSpPr>
        <p:spPr bwMode="auto">
          <a:xfrm>
            <a:off x="776536" y="256490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21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62" y="2441908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모서리가 둥근 직사각형 221"/>
          <p:cNvSpPr/>
          <p:nvPr/>
        </p:nvSpPr>
        <p:spPr bwMode="auto">
          <a:xfrm>
            <a:off x="1210868" y="2620674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pic>
        <p:nvPicPr>
          <p:cNvPr id="224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2531731" y="2466090"/>
            <a:ext cx="414583" cy="3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모서리가 둥근 직사각형 224"/>
          <p:cNvSpPr/>
          <p:nvPr/>
        </p:nvSpPr>
        <p:spPr bwMode="auto">
          <a:xfrm>
            <a:off x="2675314" y="2525893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pic>
        <p:nvPicPr>
          <p:cNvPr id="226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4965" y="2447221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모서리가 둥근 직사각형 226"/>
          <p:cNvSpPr/>
          <p:nvPr/>
        </p:nvSpPr>
        <p:spPr bwMode="auto">
          <a:xfrm>
            <a:off x="1688071" y="2625987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sp>
        <p:nvSpPr>
          <p:cNvPr id="359" name="직사각형 358"/>
          <p:cNvSpPr/>
          <p:nvPr/>
        </p:nvSpPr>
        <p:spPr bwMode="auto">
          <a:xfrm>
            <a:off x="309390" y="4700642"/>
            <a:ext cx="458522" cy="6867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latin typeface="+mn-ea"/>
              </a:rPr>
              <a:t>듣는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pic>
        <p:nvPicPr>
          <p:cNvPr id="360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134" y="5166715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 </a:t>
            </a:r>
            <a:r>
              <a:rPr lang="ko-KR" altLang="en-US" dirty="0" smtClean="0">
                <a:cs typeface="Times New Roman" pitchFamily="18" charset="0"/>
              </a:rPr>
              <a:t>맞춤 독서 플랜</a:t>
            </a:r>
            <a:r>
              <a:rPr lang="en-US" altLang="ko-KR" dirty="0" smtClean="0">
                <a:cs typeface="Times New Roman" pitchFamily="18" charset="0"/>
              </a:rPr>
              <a:t>-</a:t>
            </a:r>
            <a:r>
              <a:rPr lang="ko-KR" altLang="en-US" dirty="0" smtClean="0">
                <a:cs typeface="Times New Roman" pitchFamily="18" charset="0"/>
              </a:rPr>
              <a:t>도서상세보기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3483333" y="1207011"/>
            <a:ext cx="4405540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 rot="5400000">
            <a:off x="-819992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3650422" y="717180"/>
            <a:ext cx="48009" cy="560766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373957" y="836712"/>
            <a:ext cx="1397702" cy="306032"/>
          </a:xfrm>
          <a:prstGeom prst="roundRect">
            <a:avLst/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3600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조랑조랑 말놀이</a:t>
            </a:r>
            <a:endParaRPr lang="en-US" altLang="ko-KR" sz="1000" b="1" kern="0" dirty="0">
              <a:solidFill>
                <a:srgbClr val="000000"/>
              </a:solidFill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3650422" y="71717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 bwMode="auto">
          <a:xfrm>
            <a:off x="377047" y="1124745"/>
            <a:ext cx="3216886" cy="5190332"/>
          </a:xfrm>
          <a:prstGeom prst="roundRect">
            <a:avLst>
              <a:gd name="adj" fmla="val 0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432915" y="1182514"/>
            <a:ext cx="3105150" cy="241134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첫 돌 이후 아이의 언어 표현은 폭발적으로 늘어납니다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이 시기에 즐거운 말놀이를 경험하도록 해야 아이의 언어 능력을 효과적으로 길러 줄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따라서 부모는 아이의 언어 습득 과정을 바르게 이해하는 것은 물론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수다쟁이 엄마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아빠가 되어 많이 보여주고 많이 들려주어야 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특히 소리와 다양한 자극이 연결되었을 때 말놀이를 통한 아이의 언어 학습의 효과는 높아집니다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&lt;</a:t>
            </a:r>
            <a:r>
              <a:rPr lang="ko-KR" altLang="en-US" sz="900" kern="0" dirty="0" err="1">
                <a:solidFill>
                  <a:srgbClr val="000000"/>
                </a:solidFill>
              </a:rPr>
              <a:t>조랑조말</a:t>
            </a:r>
            <a:r>
              <a:rPr lang="ko-KR" altLang="en-US" sz="900" kern="0" dirty="0">
                <a:solidFill>
                  <a:srgbClr val="000000"/>
                </a:solidFill>
              </a:rPr>
              <a:t> 말놀이</a:t>
            </a:r>
            <a:r>
              <a:rPr lang="en-US" altLang="ko-KR" sz="900" kern="0" dirty="0">
                <a:solidFill>
                  <a:srgbClr val="000000"/>
                </a:solidFill>
              </a:rPr>
              <a:t>&gt;</a:t>
            </a:r>
            <a:r>
              <a:rPr lang="ko-KR" altLang="en-US" sz="900" kern="0" dirty="0">
                <a:solidFill>
                  <a:srgbClr val="000000"/>
                </a:solidFill>
              </a:rPr>
              <a:t>는 영</a:t>
            </a:r>
            <a:r>
              <a:rPr lang="en-US" altLang="ko-KR" sz="900" kern="0" dirty="0">
                <a:solidFill>
                  <a:srgbClr val="000000"/>
                </a:solidFill>
              </a:rPr>
              <a:t>·</a:t>
            </a:r>
            <a:r>
              <a:rPr lang="ko-KR" altLang="en-US" sz="900" kern="0" dirty="0">
                <a:solidFill>
                  <a:srgbClr val="000000"/>
                </a:solidFill>
              </a:rPr>
              <a:t>유아의 언어 습득 과정에 따른 체계적인 구성이 돋보이는 말놀이 프로그램입니다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&lt;</a:t>
            </a:r>
            <a:r>
              <a:rPr lang="ko-KR" altLang="en-US" sz="900" kern="0" dirty="0">
                <a:solidFill>
                  <a:srgbClr val="000000"/>
                </a:solidFill>
              </a:rPr>
              <a:t>조랑조랑 말놀이</a:t>
            </a:r>
            <a:r>
              <a:rPr lang="en-US" altLang="ko-KR" sz="900" kern="0" dirty="0">
                <a:solidFill>
                  <a:srgbClr val="000000"/>
                </a:solidFill>
              </a:rPr>
              <a:t>&gt; </a:t>
            </a:r>
            <a:r>
              <a:rPr lang="ko-KR" altLang="en-US" sz="900" kern="0" dirty="0">
                <a:solidFill>
                  <a:srgbClr val="000000"/>
                </a:solidFill>
              </a:rPr>
              <a:t>그림책에는 아름답고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즐겁고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풍부한 상상력을 키워 줄 말들이 가득합니다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단순하면서도 리듬감 있는 소리가 되풀이되어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아이들이 일상생활의 말 소리를 노래처럼 즐기게 됩니다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엄마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아빠와 아이가 </a:t>
            </a:r>
            <a:r>
              <a:rPr lang="en-US" altLang="ko-KR" sz="900" kern="0" dirty="0">
                <a:solidFill>
                  <a:srgbClr val="000000"/>
                </a:solidFill>
              </a:rPr>
              <a:t>&lt;</a:t>
            </a:r>
            <a:r>
              <a:rPr lang="ko-KR" altLang="en-US" sz="900" kern="0" dirty="0">
                <a:solidFill>
                  <a:srgbClr val="000000"/>
                </a:solidFill>
              </a:rPr>
              <a:t>조랑조랑 말놀이</a:t>
            </a:r>
            <a:r>
              <a:rPr lang="en-US" altLang="ko-KR" sz="900" kern="0" dirty="0">
                <a:solidFill>
                  <a:srgbClr val="000000"/>
                </a:solidFill>
              </a:rPr>
              <a:t>&gt;</a:t>
            </a:r>
            <a:r>
              <a:rPr lang="ko-KR" altLang="en-US" sz="900" kern="0" dirty="0">
                <a:solidFill>
                  <a:srgbClr val="000000"/>
                </a:solidFill>
              </a:rPr>
              <a:t>의 그림책을 보고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듣고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재미있게 가지고 노는 시간은 아이의 언어 능력뿐만 아니라 생각하는 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소통하는 능력</a:t>
            </a:r>
            <a:r>
              <a:rPr lang="en-US" altLang="ko-KR" sz="900" kern="0" dirty="0">
                <a:solidFill>
                  <a:srgbClr val="000000"/>
                </a:solidFill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</a:rPr>
              <a:t>함께 어울리는 능력이 더불어 고르게 발달시켜 줄 것입니다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38" name="모서리가 둥근 직사각형 137"/>
          <p:cNvSpPr/>
          <p:nvPr/>
        </p:nvSpPr>
        <p:spPr bwMode="auto">
          <a:xfrm>
            <a:off x="4077663" y="723900"/>
            <a:ext cx="3216886" cy="4289276"/>
          </a:xfrm>
          <a:prstGeom prst="roundRect">
            <a:avLst>
              <a:gd name="adj" fmla="val 0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40" name="모서리가 둥근 직사각형 139"/>
          <p:cNvSpPr/>
          <p:nvPr/>
        </p:nvSpPr>
        <p:spPr bwMode="auto">
          <a:xfrm>
            <a:off x="431000" y="3717086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08</a:t>
            </a:r>
            <a:r>
              <a:rPr lang="ko-KR" altLang="en-US" sz="1000" kern="0" dirty="0">
                <a:solidFill>
                  <a:srgbClr val="000000"/>
                </a:solidFill>
              </a:rPr>
              <a:t>권 배고픈 냠냠이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137" y="4005065"/>
            <a:ext cx="1802706" cy="917432"/>
          </a:xfrm>
          <a:prstGeom prst="rect">
            <a:avLst/>
          </a:prstGeom>
        </p:spPr>
      </p:pic>
      <p:sp>
        <p:nvSpPr>
          <p:cNvPr id="144" name="모서리가 둥근 직사각형 143"/>
          <p:cNvSpPr/>
          <p:nvPr/>
        </p:nvSpPr>
        <p:spPr bwMode="auto">
          <a:xfrm>
            <a:off x="431000" y="5122714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11</a:t>
            </a:r>
            <a:r>
              <a:rPr lang="ko-KR" altLang="en-US" sz="1000" kern="0" dirty="0">
                <a:solidFill>
                  <a:srgbClr val="000000"/>
                </a:solidFill>
              </a:rPr>
              <a:t>권 나풀나풀 나비 따라</a:t>
            </a:r>
          </a:p>
        </p:txBody>
      </p:sp>
      <p:sp>
        <p:nvSpPr>
          <p:cNvPr id="145" name="모서리가 둥근 직사각형 144"/>
          <p:cNvSpPr/>
          <p:nvPr/>
        </p:nvSpPr>
        <p:spPr bwMode="auto">
          <a:xfrm>
            <a:off x="4131616" y="764703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17</a:t>
            </a:r>
            <a:r>
              <a:rPr lang="ko-KR" altLang="en-US" sz="1000" kern="0" dirty="0">
                <a:solidFill>
                  <a:srgbClr val="000000"/>
                </a:solidFill>
              </a:rPr>
              <a:t>권 두 팔 올려 만세</a:t>
            </a:r>
            <a:r>
              <a:rPr lang="en-US" altLang="ko-KR" sz="1000" kern="0" dirty="0">
                <a:solidFill>
                  <a:srgbClr val="000000"/>
                </a:solidFill>
              </a:rPr>
              <a:t>!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87" y="5410746"/>
            <a:ext cx="2739204" cy="754558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2489" y="1042724"/>
            <a:ext cx="2987232" cy="827639"/>
          </a:xfrm>
          <a:prstGeom prst="rect">
            <a:avLst/>
          </a:prstGeom>
        </p:spPr>
      </p:pic>
      <p:sp>
        <p:nvSpPr>
          <p:cNvPr id="179" name="모서리가 둥근 직사각형 178"/>
          <p:cNvSpPr/>
          <p:nvPr/>
        </p:nvSpPr>
        <p:spPr bwMode="auto">
          <a:xfrm>
            <a:off x="4138520" y="2091482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</a:rPr>
              <a:t>22</a:t>
            </a:r>
            <a:r>
              <a:rPr lang="ko-KR" altLang="en-US" sz="1000" kern="0" dirty="0">
                <a:solidFill>
                  <a:srgbClr val="000000"/>
                </a:solidFill>
              </a:rPr>
              <a:t>권 미안해</a:t>
            </a:r>
            <a:r>
              <a:rPr lang="en-US" altLang="ko-KR" sz="1000" kern="0" dirty="0">
                <a:solidFill>
                  <a:srgbClr val="000000"/>
                </a:solidFill>
              </a:rPr>
              <a:t>! </a:t>
            </a:r>
            <a:r>
              <a:rPr lang="ko-KR" altLang="en-US" sz="1000" kern="0" dirty="0">
                <a:solidFill>
                  <a:srgbClr val="000000"/>
                </a:solidFill>
              </a:rPr>
              <a:t>괜찮아</a:t>
            </a:r>
            <a:r>
              <a:rPr lang="en-US" altLang="ko-KR" sz="1000" kern="0" dirty="0">
                <a:solidFill>
                  <a:srgbClr val="000000"/>
                </a:solidFill>
              </a:rPr>
              <a:t>!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7433" y="2368185"/>
            <a:ext cx="2971154" cy="844795"/>
          </a:xfrm>
          <a:prstGeom prst="rect">
            <a:avLst/>
          </a:prstGeom>
        </p:spPr>
      </p:pic>
      <p:sp>
        <p:nvSpPr>
          <p:cNvPr id="181" name="모서리가 둥근 직사각형 180"/>
          <p:cNvSpPr/>
          <p:nvPr/>
        </p:nvSpPr>
        <p:spPr bwMode="auto">
          <a:xfrm>
            <a:off x="4131617" y="3761895"/>
            <a:ext cx="3161669" cy="11850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</a:rPr>
              <a:t>000</a:t>
            </a:r>
            <a:r>
              <a:rPr lang="ko-KR" altLang="en-US" sz="900" kern="0" dirty="0">
                <a:solidFill>
                  <a:srgbClr val="000000"/>
                </a:solidFill>
              </a:rPr>
              <a:t>의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독서발달</a:t>
            </a:r>
            <a:r>
              <a:rPr lang="ko-KR" altLang="en-US" sz="900" kern="0" dirty="0">
                <a:solidFill>
                  <a:srgbClr val="000000"/>
                </a:solidFill>
              </a:rPr>
              <a:t> 수준은 ‘듣는 독서’ 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듣는 독서는 </a:t>
            </a:r>
            <a:r>
              <a:rPr lang="en-US" altLang="ko-KR" sz="900" kern="0" dirty="0">
                <a:solidFill>
                  <a:srgbClr val="000000"/>
                </a:solidFill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</a:rPr>
              <a:t>독서단계 정의 혹은 설명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r>
              <a:rPr lang="ko-KR" altLang="en-US" sz="900" kern="0" dirty="0">
                <a:solidFill>
                  <a:srgbClr val="000000"/>
                </a:solidFill>
              </a:rPr>
              <a:t>어휘와 이해력을 발달하기 위해 다양한 자극을 많이 들어야 하는 시기로 만 </a:t>
            </a:r>
            <a:r>
              <a:rPr lang="en-US" altLang="ko-KR" sz="900" kern="0" dirty="0">
                <a:solidFill>
                  <a:srgbClr val="000000"/>
                </a:solidFill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</a:rPr>
              <a:t>세 이전 유아의 대부분이 해당되는 단계입니다</a:t>
            </a:r>
            <a:r>
              <a:rPr lang="en-US" altLang="ko-KR" sz="900" kern="0" dirty="0">
                <a:solidFill>
                  <a:srgbClr val="000000"/>
                </a:solidFill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</a:rPr>
              <a:t>이 시기의 아동에게는 </a:t>
            </a:r>
            <a:r>
              <a:rPr lang="en-US" altLang="ko-KR" sz="900" kern="0" dirty="0">
                <a:solidFill>
                  <a:srgbClr val="000000"/>
                </a:solidFill>
              </a:rPr>
              <a:t>~~~~ (</a:t>
            </a:r>
            <a:r>
              <a:rPr lang="ko-KR" altLang="en-US" sz="900" kern="0" dirty="0">
                <a:solidFill>
                  <a:srgbClr val="000000"/>
                </a:solidFill>
              </a:rPr>
              <a:t>해당 시기에 적합한 특징적인 </a:t>
            </a:r>
            <a:r>
              <a:rPr lang="ko-KR" altLang="en-US" sz="900" kern="0" dirty="0" err="1">
                <a:solidFill>
                  <a:srgbClr val="000000"/>
                </a:solidFill>
              </a:rPr>
              <a:t>독서활동에</a:t>
            </a:r>
            <a:r>
              <a:rPr lang="ko-KR" altLang="en-US" sz="900" kern="0" dirty="0">
                <a:solidFill>
                  <a:srgbClr val="000000"/>
                </a:solidFill>
              </a:rPr>
              <a:t> 대한 코멘트</a:t>
            </a:r>
            <a:r>
              <a:rPr lang="en-US" altLang="ko-KR" sz="900" kern="0" dirty="0">
                <a:solidFill>
                  <a:srgbClr val="000000"/>
                </a:solidFill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</a:rPr>
              <a:t>가능하다면 개발실</a:t>
            </a:r>
            <a:r>
              <a:rPr lang="en-US" altLang="ko-KR" sz="900" kern="0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4138520" y="3501009"/>
            <a:ext cx="3102076" cy="2732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u="sng" kern="0" dirty="0">
                <a:solidFill>
                  <a:srgbClr val="000000"/>
                </a:solidFill>
              </a:rPr>
              <a:t>제품 구성</a:t>
            </a:r>
          </a:p>
        </p:txBody>
      </p:sp>
      <p:graphicFrame>
        <p:nvGraphicFramePr>
          <p:cNvPr id="183" name="표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8757"/>
              </p:ext>
            </p:extLst>
          </p:nvPr>
        </p:nvGraphicFramePr>
        <p:xfrm>
          <a:off x="7764776" y="797803"/>
          <a:ext cx="2141226" cy="944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맞춤 독서 플랜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도서상세보기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맞춤 독서 플랜 화면으로 복귀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 도서 설명 박스 호출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 설명 박스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516411"/>
                  </a:ext>
                </a:extLst>
              </a:tr>
            </a:tbl>
          </a:graphicData>
        </a:graphic>
      </p:graphicFrame>
      <p:sp>
        <p:nvSpPr>
          <p:cNvPr id="184" name="직사각형 183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6" name="순서도: 연결자 185"/>
          <p:cNvSpPr/>
          <p:nvPr/>
        </p:nvSpPr>
        <p:spPr bwMode="auto">
          <a:xfrm>
            <a:off x="3008784" y="81915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7353266" y="717177"/>
            <a:ext cx="48009" cy="438419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170" name="Picture 2" descr="https://static.thenounproject.com/png/1701615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3149109" y="626523"/>
            <a:ext cx="594099" cy="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095" y="3718509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095" y="513601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420" y="767438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420" y="208942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순서도: 연결자 190"/>
          <p:cNvSpPr/>
          <p:nvPr/>
        </p:nvSpPr>
        <p:spPr bwMode="auto">
          <a:xfrm>
            <a:off x="3141947" y="358216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12866" y="2356469"/>
            <a:ext cx="2037879" cy="1224245"/>
            <a:chOff x="4533529" y="2327892"/>
            <a:chExt cx="2037879" cy="1224245"/>
          </a:xfrm>
        </p:grpSpPr>
        <p:sp>
          <p:nvSpPr>
            <p:cNvPr id="196" name="모서리가 둥근 직사각형 195"/>
            <p:cNvSpPr/>
            <p:nvPr/>
          </p:nvSpPr>
          <p:spPr bwMode="auto">
            <a:xfrm>
              <a:off x="4533529" y="2327892"/>
              <a:ext cx="2037879" cy="1224245"/>
            </a:xfrm>
            <a:prstGeom prst="roundRect">
              <a:avLst>
                <a:gd name="adj" fmla="val 2330"/>
              </a:avLst>
            </a:prstGeom>
            <a:solidFill>
              <a:schemeClr val="bg1"/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defTabSz="914172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rgbClr val="000000"/>
                </a:solidFill>
              </a:endParaRPr>
            </a:p>
          </p:txBody>
        </p:sp>
        <p:pic>
          <p:nvPicPr>
            <p:cNvPr id="197" name="Picture 6" descr="img_social_170103.png (632Ã96)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499" t="-8183" b="60932"/>
            <a:stretch/>
          </p:blipFill>
          <p:spPr bwMode="auto">
            <a:xfrm>
              <a:off x="6341712" y="2373092"/>
              <a:ext cx="169942" cy="22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모서리가 둥근 직사각형 197"/>
            <p:cNvSpPr/>
            <p:nvPr/>
          </p:nvSpPr>
          <p:spPr bwMode="auto">
            <a:xfrm>
              <a:off x="4589191" y="2616563"/>
              <a:ext cx="1752522" cy="878371"/>
            </a:xfrm>
            <a:prstGeom prst="roundRect">
              <a:avLst>
                <a:gd name="adj" fmla="val 0"/>
              </a:avLst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normAutofit lnSpcReduction="10000"/>
            </a:bodyPr>
            <a:lstStyle/>
            <a:p>
              <a:r>
                <a:rPr lang="ko-KR" altLang="en-US" sz="900" dirty="0"/>
                <a:t>그림책에서 경험한 어휘와 문장을 생활 속에서 적극적으로 표현하게 하여 의사소통 능력을 높여 줍니다. 또한 책에서 배운 "미안해!", "괜찮아!"</a:t>
              </a:r>
              <a:r>
                <a:rPr lang="ko-KR" altLang="en-US" sz="900" dirty="0" err="1"/>
                <a:t>를</a:t>
              </a:r>
              <a:r>
                <a:rPr lang="ko-KR" altLang="en-US" sz="900" dirty="0"/>
                <a:t> 실생활에서 적절히 사용하며 독서의 목적을 스스로 깨우칠 수 있도록 도와 주세요.</a:t>
              </a:r>
            </a:p>
          </p:txBody>
        </p:sp>
      </p:grpSp>
      <p:sp>
        <p:nvSpPr>
          <p:cNvPr id="207" name="순서도: 연결자 206"/>
          <p:cNvSpPr/>
          <p:nvPr/>
        </p:nvSpPr>
        <p:spPr bwMode="auto">
          <a:xfrm>
            <a:off x="5161822" y="232598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8297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 </a:t>
            </a:r>
            <a:r>
              <a:rPr lang="ko-KR" altLang="en-US" dirty="0" smtClean="0">
                <a:cs typeface="Times New Roman" pitchFamily="18" charset="0"/>
              </a:rPr>
              <a:t>맞춤 독서 플랜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5280"/>
              </p:ext>
            </p:extLst>
          </p:nvPr>
        </p:nvGraphicFramePr>
        <p:xfrm>
          <a:off x="7329264" y="797802"/>
          <a:ext cx="2576738" cy="27256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34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2406004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82926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만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5~6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레벨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~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레벨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6  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36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kern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</a:tbl>
          </a:graphicData>
        </a:graphic>
      </p:graphicFrame>
      <p:sp>
        <p:nvSpPr>
          <p:cNvPr id="110" name="직사각형 109"/>
          <p:cNvSpPr/>
          <p:nvPr/>
        </p:nvSpPr>
        <p:spPr>
          <a:xfrm>
            <a:off x="7329264" y="620114"/>
            <a:ext cx="2576738" cy="176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 rot="5400000">
            <a:off x="-853925" y="1814598"/>
            <a:ext cx="5620722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직사각형 113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맞춤 독서 플랜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>
            <a:off x="315378" y="1440430"/>
            <a:ext cx="3273699" cy="98046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독서성장단계는 비판적독서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Level9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독서환경검사를 토대로 영역별로 읽어야 할 도서를 아래와 같이 추천합니다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현재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독서수준에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적합한 도서는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맞춤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독서플랜으로 설계되었으며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차후 읽어야 할 도서는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심화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으로 계획하였습니다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더욱 탄탄하게 독서 역량을 기르기 위해서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강화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 플랜도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제시하오니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살펴보시기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독서플랜 가이드와 북큐레이터의 안내를 참고하셔서 김웅진의 독서활동을 지원해주시기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314939" y="4408525"/>
            <a:ext cx="458522" cy="7277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>
                <a:latin typeface="+mn-ea"/>
              </a:rPr>
              <a:t>상상독서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314939" y="5878142"/>
            <a:ext cx="458522" cy="3591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듣는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877365" y="3403394"/>
            <a:ext cx="48009" cy="1601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latin typeface="+mn-ea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1542547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사회관계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2033293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solidFill>
                  <a:schemeClr val="tx1"/>
                </a:solidFill>
                <a:latin typeface="+mn-ea"/>
              </a:rPr>
              <a:t>예술경험</a:t>
            </a: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신체운동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2524037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자연탐구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3014781" y="2807519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인지</a:t>
            </a: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종합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1030276" y="3215828"/>
            <a:ext cx="2558799" cy="192047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1051803" y="4406669"/>
            <a:ext cx="2493514" cy="358474"/>
          </a:xfrm>
          <a:prstGeom prst="rect">
            <a:avLst/>
          </a:prstGeom>
          <a:solidFill>
            <a:srgbClr val="FFC00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도토리 세계명작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구름버스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그림책</a:t>
            </a:r>
          </a:p>
        </p:txBody>
      </p:sp>
      <p:sp>
        <p:nvSpPr>
          <p:cNvPr id="168" name="직사각형 167"/>
          <p:cNvSpPr/>
          <p:nvPr/>
        </p:nvSpPr>
        <p:spPr bwMode="auto">
          <a:xfrm>
            <a:off x="1030275" y="2802521"/>
            <a:ext cx="478066" cy="43561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b="1" kern="0" dirty="0">
              <a:latin typeface="+mn-ea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1051803" y="2935448"/>
            <a:ext cx="445292" cy="19663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의사소통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1058892" y="4785202"/>
            <a:ext cx="2486423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달강아지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우리 창작 그림책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호롱불 옛 이야기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1051803" y="5883454"/>
            <a:ext cx="2493514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조랑조랑 말놀이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마술피리 그림책 꼬마</a:t>
            </a:r>
          </a:p>
        </p:txBody>
      </p:sp>
      <p:cxnSp>
        <p:nvCxnSpPr>
          <p:cNvPr id="180" name="직선 연결선 179"/>
          <p:cNvCxnSpPr/>
          <p:nvPr/>
        </p:nvCxnSpPr>
        <p:spPr>
          <a:xfrm>
            <a:off x="1051805" y="4765143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1051805" y="4406669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순서도: 연결자 189"/>
          <p:cNvSpPr/>
          <p:nvPr/>
        </p:nvSpPr>
        <p:spPr bwMode="auto">
          <a:xfrm>
            <a:off x="784059" y="4826231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L3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91" name="순서도: 연결자 190"/>
          <p:cNvSpPr/>
          <p:nvPr/>
        </p:nvSpPr>
        <p:spPr bwMode="auto">
          <a:xfrm>
            <a:off x="784059" y="4456664"/>
            <a:ext cx="234615" cy="234615"/>
          </a:xfrm>
          <a:prstGeom prst="flowChartConnector">
            <a:avLst/>
          </a:prstGeom>
          <a:solidFill>
            <a:srgbClr val="FFC00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>
                <a:latin typeface="+mn-ea"/>
              </a:rPr>
              <a:t>L4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97" name="순서도: 연결자 196"/>
          <p:cNvSpPr/>
          <p:nvPr/>
        </p:nvSpPr>
        <p:spPr bwMode="auto">
          <a:xfrm>
            <a:off x="784059" y="5940899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L1</a:t>
            </a:r>
            <a:endParaRPr lang="ko-KR" altLang="en-US" sz="800" kern="0" dirty="0">
              <a:latin typeface="+mn-ea"/>
            </a:endParaRPr>
          </a:p>
        </p:txBody>
      </p:sp>
      <p:pic>
        <p:nvPicPr>
          <p:cNvPr id="198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4881783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6165303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그룹 201"/>
          <p:cNvGrpSpPr/>
          <p:nvPr/>
        </p:nvGrpSpPr>
        <p:grpSpPr>
          <a:xfrm>
            <a:off x="256249" y="5856239"/>
            <a:ext cx="3391953" cy="469284"/>
            <a:chOff x="260462" y="5834704"/>
            <a:chExt cx="3391953" cy="469284"/>
          </a:xfrm>
        </p:grpSpPr>
        <p:sp>
          <p:nvSpPr>
            <p:cNvPr id="203" name="모서리가 둥근 직사각형 202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204" name="직선 연결선 203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5" name="직사각형 204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206" name="직사각형 205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7" name="직사각형 206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208" name="직사각형 207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209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1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62" y="2441908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모서리가 둥근 직사각형 221"/>
          <p:cNvSpPr/>
          <p:nvPr/>
        </p:nvSpPr>
        <p:spPr bwMode="auto">
          <a:xfrm>
            <a:off x="1210868" y="2620674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pic>
        <p:nvPicPr>
          <p:cNvPr id="224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2531731" y="2466090"/>
            <a:ext cx="414583" cy="3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모서리가 둥근 직사각형 224"/>
          <p:cNvSpPr/>
          <p:nvPr/>
        </p:nvSpPr>
        <p:spPr bwMode="auto">
          <a:xfrm>
            <a:off x="2675314" y="2525893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pic>
        <p:nvPicPr>
          <p:cNvPr id="226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4965" y="2447221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모서리가 둥근 직사각형 226"/>
          <p:cNvSpPr/>
          <p:nvPr/>
        </p:nvSpPr>
        <p:spPr bwMode="auto">
          <a:xfrm>
            <a:off x="1688071" y="2625987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4514355" y="2785212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사회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역사</a:t>
            </a:r>
          </a:p>
        </p:txBody>
      </p:sp>
      <p:sp>
        <p:nvSpPr>
          <p:cNvPr id="129" name="직사각형 128"/>
          <p:cNvSpPr/>
          <p:nvPr/>
        </p:nvSpPr>
        <p:spPr bwMode="auto">
          <a:xfrm>
            <a:off x="5005101" y="2785212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예술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체육</a:t>
            </a:r>
          </a:p>
        </p:txBody>
      </p:sp>
      <p:sp>
        <p:nvSpPr>
          <p:cNvPr id="130" name="직사각형 129"/>
          <p:cNvSpPr/>
          <p:nvPr/>
        </p:nvSpPr>
        <p:spPr bwMode="auto">
          <a:xfrm>
            <a:off x="5495845" y="2785212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수학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과학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5986589" y="2785213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백과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상식</a:t>
            </a:r>
          </a:p>
        </p:txBody>
      </p:sp>
      <p:sp>
        <p:nvSpPr>
          <p:cNvPr id="134" name="직사각형 133"/>
          <p:cNvSpPr/>
          <p:nvPr/>
        </p:nvSpPr>
        <p:spPr bwMode="auto">
          <a:xfrm>
            <a:off x="4002083" y="2780215"/>
            <a:ext cx="478066" cy="43561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b="1" kern="0" dirty="0"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4023611" y="2881612"/>
            <a:ext cx="445292" cy="20322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국어</a:t>
            </a:r>
          </a:p>
        </p:txBody>
      </p:sp>
      <p:sp>
        <p:nvSpPr>
          <p:cNvPr id="200" name="직사각형 199"/>
          <p:cNvSpPr/>
          <p:nvPr/>
        </p:nvSpPr>
        <p:spPr bwMode="auto">
          <a:xfrm>
            <a:off x="313251" y="3275774"/>
            <a:ext cx="458522" cy="1109970"/>
          </a:xfrm>
          <a:prstGeom prst="rect">
            <a:avLst/>
          </a:prstGeom>
          <a:solidFill>
            <a:srgbClr val="00B0F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학습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cxnSp>
        <p:nvCxnSpPr>
          <p:cNvPr id="220" name="직선 연결선 219"/>
          <p:cNvCxnSpPr/>
          <p:nvPr/>
        </p:nvCxnSpPr>
        <p:spPr>
          <a:xfrm>
            <a:off x="1050117" y="3265511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 bwMode="auto">
          <a:xfrm>
            <a:off x="1050115" y="3660361"/>
            <a:ext cx="2493514" cy="351098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와글와글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읽기책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8" name="직사각형 227"/>
          <p:cNvSpPr/>
          <p:nvPr/>
        </p:nvSpPr>
        <p:spPr bwMode="auto">
          <a:xfrm>
            <a:off x="1050115" y="4017607"/>
            <a:ext cx="2493514" cy="358474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이야기 책방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교과 어휘 확장 그림책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말가람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29" name="직선 연결선 228"/>
          <p:cNvCxnSpPr/>
          <p:nvPr/>
        </p:nvCxnSpPr>
        <p:spPr>
          <a:xfrm>
            <a:off x="1050117" y="3652450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>
            <a:off x="1050117" y="4005878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순서도: 연결자 230"/>
          <p:cNvSpPr/>
          <p:nvPr/>
        </p:nvSpPr>
        <p:spPr bwMode="auto">
          <a:xfrm>
            <a:off x="782371" y="3363106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L7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32" name="순서도: 연결자 231"/>
          <p:cNvSpPr/>
          <p:nvPr/>
        </p:nvSpPr>
        <p:spPr bwMode="auto">
          <a:xfrm>
            <a:off x="782371" y="4104824"/>
            <a:ext cx="234615" cy="234615"/>
          </a:xfrm>
          <a:prstGeom prst="flowChartConnector">
            <a:avLst/>
          </a:prstGeom>
          <a:solidFill>
            <a:srgbClr val="00B0F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L5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33" name="순서도: 연결자 232"/>
          <p:cNvSpPr/>
          <p:nvPr/>
        </p:nvSpPr>
        <p:spPr bwMode="auto">
          <a:xfrm>
            <a:off x="782371" y="3735260"/>
            <a:ext cx="234615" cy="234615"/>
          </a:xfrm>
          <a:prstGeom prst="flowChartConnector">
            <a:avLst/>
          </a:prstGeom>
          <a:solidFill>
            <a:srgbClr val="FF660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L6</a:t>
            </a:r>
            <a:endParaRPr lang="ko-KR" altLang="en-US" sz="800" kern="0" dirty="0">
              <a:latin typeface="+mn-ea"/>
            </a:endParaRPr>
          </a:p>
        </p:txBody>
      </p:sp>
      <p:pic>
        <p:nvPicPr>
          <p:cNvPr id="234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5" y="3978910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직사각형 234"/>
          <p:cNvSpPr/>
          <p:nvPr/>
        </p:nvSpPr>
        <p:spPr bwMode="auto">
          <a:xfrm>
            <a:off x="1061232" y="3284903"/>
            <a:ext cx="2486423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재미만만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우리 고전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웅진 명작 그래픽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노블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38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10512" y="3807933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직사각형 238"/>
          <p:cNvSpPr/>
          <p:nvPr/>
        </p:nvSpPr>
        <p:spPr bwMode="auto">
          <a:xfrm>
            <a:off x="2998130" y="4098995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>
                <a:solidFill>
                  <a:schemeClr val="tx1"/>
                </a:solidFill>
                <a:latin typeface="+mn-ea"/>
              </a:rPr>
              <a:t>맞춤 추천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40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10512" y="3424243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직사각형 240"/>
          <p:cNvSpPr/>
          <p:nvPr/>
        </p:nvSpPr>
        <p:spPr bwMode="auto">
          <a:xfrm>
            <a:off x="2998130" y="3715304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심화 추천</a:t>
            </a:r>
          </a:p>
        </p:txBody>
      </p:sp>
      <p:pic>
        <p:nvPicPr>
          <p:cNvPr id="242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06049" y="4198665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직사각형 242"/>
          <p:cNvSpPr/>
          <p:nvPr/>
        </p:nvSpPr>
        <p:spPr bwMode="auto">
          <a:xfrm>
            <a:off x="2993667" y="4473100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강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화 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추천</a:t>
            </a:r>
          </a:p>
        </p:txBody>
      </p:sp>
      <p:sp>
        <p:nvSpPr>
          <p:cNvPr id="244" name="순서도: 연결자 243"/>
          <p:cNvSpPr/>
          <p:nvPr/>
        </p:nvSpPr>
        <p:spPr bwMode="auto">
          <a:xfrm>
            <a:off x="798554" y="282055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99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cs typeface="Times New Roman" pitchFamily="18" charset="0"/>
              </a:rPr>
              <a:t>검사 </a:t>
            </a:r>
            <a:r>
              <a:rPr lang="ko-KR" altLang="en-US" dirty="0" smtClean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만 </a:t>
            </a:r>
            <a:r>
              <a:rPr lang="en-US" altLang="ko-KR" dirty="0" smtClean="0">
                <a:cs typeface="Times New Roman" pitchFamily="18" charset="0"/>
              </a:rPr>
              <a:t>5,6</a:t>
            </a:r>
            <a:r>
              <a:rPr lang="ko-KR" altLang="en-US" dirty="0" smtClean="0">
                <a:cs typeface="Times New Roman" pitchFamily="18" charset="0"/>
              </a:rPr>
              <a:t>세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7764776" y="797803"/>
          <a:ext cx="2141226" cy="60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검사 상세 요소가 다름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추가 정리 예정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9795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cs typeface="Times New Roman" pitchFamily="18" charset="0"/>
              </a:rPr>
              <a:t>검사 </a:t>
            </a:r>
            <a:r>
              <a:rPr lang="ko-KR" altLang="en-US" dirty="0" smtClean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초</a:t>
            </a:r>
            <a:r>
              <a:rPr lang="en-US" altLang="ko-KR" dirty="0" smtClean="0">
                <a:cs typeface="Times New Roman" pitchFamily="18" charset="0"/>
              </a:rPr>
              <a:t>1,2</a:t>
            </a:r>
            <a:r>
              <a:rPr lang="ko-KR" altLang="en-US" dirty="0" smtClean="0">
                <a:cs typeface="Times New Roman" pitchFamily="18" charset="0"/>
              </a:rPr>
              <a:t>학년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07131"/>
              </p:ext>
            </p:extLst>
          </p:nvPr>
        </p:nvGraphicFramePr>
        <p:xfrm>
          <a:off x="7764776" y="797803"/>
          <a:ext cx="2141226" cy="60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검사 상세 요소가 다름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추가 정리 예정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7267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611330"/>
              </p:ext>
            </p:extLst>
          </p:nvPr>
        </p:nvGraphicFramePr>
        <p:xfrm>
          <a:off x="7764422" y="823744"/>
          <a:ext cx="2141226" cy="3106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9006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북클럽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</a:t>
                      </a:r>
                      <a:r>
                        <a:rPr lang="en-US" altLang="ko-KR" sz="900" b="1" baseline="0" dirty="0" smtClean="0">
                          <a:solidFill>
                            <a:schemeClr val="accent4"/>
                          </a:solidFill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accent4"/>
                          </a:solidFill>
                        </a:rPr>
                        <a:t>맘스클럽 </a:t>
                      </a:r>
                      <a:r>
                        <a:rPr lang="en-US" altLang="ko-KR" sz="900" b="1" baseline="0" dirty="0" smtClean="0">
                          <a:solidFill>
                            <a:schemeClr val="accent4"/>
                          </a:solidFill>
                        </a:rPr>
                        <a:t>&gt; </a:t>
                      </a:r>
                      <a:r>
                        <a:rPr lang="ko-KR" altLang="en-US" sz="900" b="1" baseline="0" dirty="0" smtClean="0">
                          <a:solidFill>
                            <a:schemeClr val="accent4"/>
                          </a:solidFill>
                        </a:rPr>
                        <a:t>독서성장 상담서비스</a:t>
                      </a:r>
                      <a:endParaRPr lang="en-US" altLang="ko-KR" sz="9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0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삭제 예정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일정 미정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908334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독서진단 메뉴 추가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12017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진행가능 검사 알림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독서진단 진행 시점이 되면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알림 메시지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표시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계정 내의 자녀 중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이력이 없거나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시기가 도래한 자녀 존재할 경우 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노출하지 않음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58338"/>
                  </a:ext>
                </a:extLst>
              </a:tr>
              <a:tr h="10629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독서진단 페이지로 이동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Web Page</a:t>
                      </a:r>
                      <a:r>
                        <a:rPr lang="ko-KR" altLang="en-US" sz="900" b="0" u="none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호출</a:t>
                      </a:r>
                      <a:endParaRPr lang="en-US" altLang="ko-KR" sz="900" b="0" u="none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6page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참조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맘스클럽은 인터넷 연결이 되어야 접속 가능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48354"/>
                  </a:ext>
                </a:extLst>
              </a:tr>
            </a:tbl>
          </a:graphicData>
        </a:graphic>
      </p:graphicFrame>
      <p:sp>
        <p:nvSpPr>
          <p:cNvPr id="158" name="직사각형 15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북클럽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패드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메뉴 구성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위치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3193738" y="1209678"/>
            <a:ext cx="1303867" cy="27093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5610596" y="1209678"/>
            <a:ext cx="1440160" cy="27093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4" name="순서도: 연결자 143"/>
          <p:cNvSpPr/>
          <p:nvPr/>
        </p:nvSpPr>
        <p:spPr bwMode="auto">
          <a:xfrm>
            <a:off x="5513648" y="106449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76" y="809269"/>
            <a:ext cx="7468195" cy="4667623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835725" y="4071742"/>
            <a:ext cx="2036368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01"/>
              </a:lnSpc>
            </a:pPr>
            <a:r>
              <a:rPr lang="ko-KR" altLang="en-US" sz="800" dirty="0"/>
              <a:t>우리 아이의 독서 능력을</a:t>
            </a:r>
            <a:endParaRPr lang="en-US" altLang="ko-KR" sz="800" dirty="0"/>
          </a:p>
          <a:p>
            <a:pPr algn="ctr">
              <a:lnSpc>
                <a:spcPts val="1101"/>
              </a:lnSpc>
            </a:pPr>
            <a:r>
              <a:rPr lang="ko-KR" altLang="en-US" sz="800" dirty="0"/>
              <a:t>과학적으로 진단하기</a:t>
            </a:r>
            <a:endParaRPr lang="en-US" altLang="ko-KR" sz="800" dirty="0"/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835728" y="1734709"/>
            <a:ext cx="2036368" cy="1434424"/>
          </a:xfrm>
          <a:prstGeom prst="roundRect">
            <a:avLst>
              <a:gd name="adj" fmla="val 10303"/>
            </a:avLst>
          </a:prstGeom>
          <a:solidFill>
            <a:schemeClr val="accent1">
              <a:lumMod val="40000"/>
              <a:lumOff val="6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4" name="순서도: 지연 13"/>
          <p:cNvSpPr/>
          <p:nvPr/>
        </p:nvSpPr>
        <p:spPr bwMode="auto">
          <a:xfrm rot="5400000">
            <a:off x="3480546" y="2436862"/>
            <a:ext cx="746729" cy="2036368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835735" y="1719324"/>
            <a:ext cx="2036365" cy="3471446"/>
          </a:xfrm>
          <a:prstGeom prst="roundRect">
            <a:avLst>
              <a:gd name="adj" fmla="val 5885"/>
            </a:avLst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406" y="3199741"/>
            <a:ext cx="2052693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독서진단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635" y="2311839"/>
            <a:ext cx="612557" cy="7345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955" y="1718915"/>
            <a:ext cx="2146160" cy="3525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48" y="1697174"/>
            <a:ext cx="2142698" cy="35471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597" y="4706613"/>
            <a:ext cx="724629" cy="272458"/>
          </a:xfrm>
          <a:prstGeom prst="rect">
            <a:avLst/>
          </a:prstGeom>
        </p:spPr>
      </p:pic>
      <p:sp>
        <p:nvSpPr>
          <p:cNvPr id="2" name="모서리가 둥근 사각형 설명선 1"/>
          <p:cNvSpPr/>
          <p:nvPr/>
        </p:nvSpPr>
        <p:spPr bwMode="auto">
          <a:xfrm>
            <a:off x="4046025" y="4385393"/>
            <a:ext cx="891640" cy="305803"/>
          </a:xfrm>
          <a:prstGeom prst="wedgeRoundRectCallout">
            <a:avLst>
              <a:gd name="adj1" fmla="val -33421"/>
              <a:gd name="adj2" fmla="val 78814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지금 진행 가능한</a:t>
            </a:r>
            <a:endParaRPr lang="en-US" altLang="ko-KR" sz="8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검사가 있습니다</a:t>
            </a:r>
            <a:r>
              <a:rPr lang="en-US" altLang="ko-KR" sz="800" kern="0" dirty="0">
                <a:solidFill>
                  <a:srgbClr val="000000"/>
                </a:solidFill>
              </a:rPr>
              <a:t>!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768138" y="1603070"/>
            <a:ext cx="2186248" cy="3778561"/>
          </a:xfrm>
          <a:prstGeom prst="roundRect">
            <a:avLst>
              <a:gd name="adj" fmla="val 2080"/>
            </a:avLst>
          </a:prstGeom>
          <a:noFill/>
          <a:ln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chemeClr val="accent5"/>
              </a:solidFill>
            </a:endParaRPr>
          </a:p>
        </p:txBody>
      </p:sp>
      <p:sp>
        <p:nvSpPr>
          <p:cNvPr id="25" name="순서도: 연결자 24"/>
          <p:cNvSpPr/>
          <p:nvPr/>
        </p:nvSpPr>
        <p:spPr bwMode="auto">
          <a:xfrm>
            <a:off x="2711584" y="149431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6" name="순서도: 연결자 25"/>
          <p:cNvSpPr/>
          <p:nvPr/>
        </p:nvSpPr>
        <p:spPr bwMode="auto">
          <a:xfrm>
            <a:off x="3895008" y="440320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2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 bwMode="auto">
          <a:xfrm>
            <a:off x="3380272" y="465313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3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88504" y="1603070"/>
            <a:ext cx="2201877" cy="3772897"/>
          </a:xfrm>
          <a:prstGeom prst="roundRect">
            <a:avLst>
              <a:gd name="adj" fmla="val 2991"/>
            </a:avLst>
          </a:prstGeom>
          <a:solidFill>
            <a:srgbClr val="FF3300">
              <a:alpha val="20000"/>
            </a:srgb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kern="0" dirty="0" smtClean="0">
                <a:solidFill>
                  <a:srgbClr val="000000"/>
                </a:solidFill>
              </a:rPr>
              <a:t>삭제예정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sp>
        <p:nvSpPr>
          <p:cNvPr id="31" name="순서도: 연결자 30"/>
          <p:cNvSpPr/>
          <p:nvPr/>
        </p:nvSpPr>
        <p:spPr bwMode="auto">
          <a:xfrm>
            <a:off x="389990" y="149738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</a:rPr>
              <a:t>0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(1.</a:t>
            </a:r>
            <a:r>
              <a:rPr lang="ko-KR" altLang="en-US" dirty="0" smtClean="0">
                <a:cs typeface="Times New Roman" pitchFamily="18" charset="0"/>
              </a:rPr>
              <a:t>종합결과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28865"/>
              </p:ext>
            </p:extLst>
          </p:nvPr>
        </p:nvGraphicFramePr>
        <p:xfrm>
          <a:off x="7764776" y="797802"/>
          <a:ext cx="2141226" cy="499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종합결과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기본 안내 문구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4076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대상 자녀 정보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그래프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수치만 백분율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/T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그래프 상에서 표시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이번 검사 종합 설명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 검사 항목 백분위 점수 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소수점 이하 숫자는 표기하지 않는다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61168"/>
                  </a:ext>
                </a:extLst>
              </a:tr>
              <a:tr h="924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등급 보기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아래 위로 펼쳐 짐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점수 등급 보기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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정보 등급 닫기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로 문구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전환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인쇄용 화면에서는 펼침 처리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422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[DB]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지난 검사 비교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재검 시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  <a:tr h="12017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네비게이션 바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좌우 스크롤로 이동 가능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 항목 선택하여 이동 가능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노출 중인 항목을 활성화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전체버전에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대한 권한 획득 전에는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TIP/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독서플랜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에 접근할 수 없음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95194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모서리가 둥근 직사각형 28"/>
          <p:cNvSpPr/>
          <p:nvPr/>
        </p:nvSpPr>
        <p:spPr bwMode="auto">
          <a:xfrm>
            <a:off x="319978" y="1206277"/>
            <a:ext cx="3272928" cy="329284"/>
          </a:xfrm>
          <a:prstGeom prst="roundRect">
            <a:avLst>
              <a:gd name="adj" fmla="val 13210"/>
            </a:avLst>
          </a:prstGeom>
          <a:solidFill>
            <a:srgbClr val="546882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 smtClean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1200" b="1" kern="0" dirty="0" smtClean="0">
                <a:solidFill>
                  <a:schemeClr val="bg1"/>
                </a:solidFill>
                <a:latin typeface="+mn-ea"/>
              </a:rPr>
              <a:t>독서진단 </a:t>
            </a:r>
            <a:r>
              <a:rPr lang="ko-KR" altLang="en-US" sz="1200" b="1" kern="0" dirty="0">
                <a:solidFill>
                  <a:schemeClr val="bg1"/>
                </a:solidFill>
                <a:latin typeface="+mn-ea"/>
              </a:rPr>
              <a:t>결과표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318985" y="4912106"/>
            <a:ext cx="3274908" cy="90212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4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AI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독서진단 종합결과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58%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로 동일한 연령대의 친구들과 비교하여 보통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AI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독서진단의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개 검사 결과에서 독서환경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(62%,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보통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(58%,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보통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(50%,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보통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의 순으로 높은 점수를 받았습니다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개의 검사 중에서 가장 높은 점수를 받은 독서환경 영역은 보통 수준이고 동일한 연령대의 평균 이상의 독서환경을 가지고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독서환경의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중 매체기반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독서환경은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우수한 수준으로 매체를 독서에 잘 활용하고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매체를 통해 다양한 방법으로 책과 상호작용하면서 독서에 대한 흥미와 관심이 늘어나고 주도적으로 책을 읽을 수 있도록 도움을 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독서환경을 매우 우수 수준으로 높이기 위해서  집에서 멀지 않은 대형 서점에 함께 가거나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도서관을 활발하게 이용할 수 있도록 지원해주시기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독서능력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영역은 보통 수준으로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개의 검사 중에서 비교적 낮은 점수를 받았습니다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중 비판적 이해는 일반적인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책을 읽으면서 글쓴이의 관점과 의도를 파악하면서 글 속 내용의 타당성과 가치를 판단하는 연습을 하면 좋습니다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39" name="순서도: 연결자 38"/>
          <p:cNvSpPr/>
          <p:nvPr/>
        </p:nvSpPr>
        <p:spPr bwMode="auto">
          <a:xfrm>
            <a:off x="1859491" y="522920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330318" y="1564690"/>
            <a:ext cx="3252242" cy="125487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latin typeface="+mn-ea"/>
              </a:rPr>
              <a:t>이 </a:t>
            </a:r>
            <a:r>
              <a:rPr lang="ko-KR" altLang="en-US" sz="900" dirty="0">
                <a:latin typeface="+mn-ea"/>
              </a:rPr>
              <a:t>검사는 자녀의 독서활동 평가를 목적으로 하며 이는 영</a:t>
            </a:r>
            <a:r>
              <a:rPr lang="en-US" altLang="ko-KR" sz="900" dirty="0">
                <a:latin typeface="+mn-ea"/>
              </a:rPr>
              <a:t>·</a:t>
            </a:r>
            <a:r>
              <a:rPr lang="ko-KR" altLang="en-US" sz="900" dirty="0">
                <a:latin typeface="+mn-ea"/>
              </a:rPr>
              <a:t>유</a:t>
            </a:r>
            <a:r>
              <a:rPr lang="en-US" altLang="ko-KR" sz="900" dirty="0">
                <a:latin typeface="+mn-ea"/>
              </a:rPr>
              <a:t>·</a:t>
            </a:r>
            <a:r>
              <a:rPr lang="ko-KR" altLang="en-US" sz="900" dirty="0">
                <a:latin typeface="+mn-ea"/>
              </a:rPr>
              <a:t>아동의 학습 및 발달 능력과는 차이가 있습니다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검사 결과의 등급이 </a:t>
            </a:r>
            <a:r>
              <a:rPr lang="en-US" altLang="ko-KR" sz="900" dirty="0">
                <a:latin typeface="+mn-ea"/>
              </a:rPr>
              <a:t>‘</a:t>
            </a:r>
            <a:r>
              <a:rPr lang="ko-KR" altLang="en-US" sz="900" dirty="0">
                <a:latin typeface="+mn-ea"/>
              </a:rPr>
              <a:t>매우 부족</a:t>
            </a:r>
            <a:r>
              <a:rPr lang="en-US" altLang="ko-KR" sz="900" dirty="0">
                <a:latin typeface="+mn-ea"/>
              </a:rPr>
              <a:t>’</a:t>
            </a:r>
            <a:r>
              <a:rPr lang="ko-KR" altLang="en-US" sz="900" dirty="0">
                <a:latin typeface="+mn-ea"/>
              </a:rPr>
              <a:t>이나 </a:t>
            </a:r>
            <a:r>
              <a:rPr lang="en-US" altLang="ko-KR" sz="900" dirty="0">
                <a:latin typeface="+mn-ea"/>
              </a:rPr>
              <a:t>‘</a:t>
            </a:r>
            <a:r>
              <a:rPr lang="ko-KR" altLang="en-US" sz="900" dirty="0">
                <a:latin typeface="+mn-ea"/>
              </a:rPr>
              <a:t>부족</a:t>
            </a:r>
            <a:r>
              <a:rPr lang="en-US" altLang="ko-KR" sz="900" dirty="0">
                <a:latin typeface="+mn-ea"/>
              </a:rPr>
              <a:t>’</a:t>
            </a:r>
            <a:r>
              <a:rPr lang="ko-KR" altLang="en-US" sz="900" dirty="0">
                <a:latin typeface="+mn-ea"/>
              </a:rPr>
              <a:t>이라고 해서 우려하기 보다는 양질의 독서를 위해 자녀의 독서활동을 지원해주시기 바랍니다</a:t>
            </a:r>
            <a:r>
              <a:rPr lang="en-US" altLang="ko-KR" sz="900" dirty="0">
                <a:latin typeface="+mn-ea"/>
              </a:rPr>
              <a:t>. </a:t>
            </a:r>
            <a:endParaRPr lang="en-US" altLang="ko-KR" sz="900" dirty="0" smtClean="0"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검사 결과 보고서는 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독서환경에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대한 평가 결과로 구성되어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결과를 잘 참고하여 바람직한 독서활동으로 이어질 수 있도록 자녀의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독서활동을 점검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독려해주시기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또한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자녀의 독서활동을 촉진할 수 있는 환경을 조성하고 독서 지도 방법을 실천해보시기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900" dirty="0"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10173" y="2779271"/>
            <a:ext cx="3092532" cy="3616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13175" y="2861861"/>
            <a:ext cx="482941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김웅진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2396851" y="2873285"/>
            <a:ext cx="990388" cy="17367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2018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01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월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일</a:t>
            </a:r>
            <a:endParaRPr lang="en-US" altLang="ko-KR" sz="10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113849" y="2861861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만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세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1876695" y="2873285"/>
            <a:ext cx="508226" cy="17367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검사일 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: </a:t>
            </a:r>
          </a:p>
        </p:txBody>
      </p:sp>
      <p:sp>
        <p:nvSpPr>
          <p:cNvPr id="145" name="순서도: 연결자 144"/>
          <p:cNvSpPr/>
          <p:nvPr/>
        </p:nvSpPr>
        <p:spPr bwMode="auto">
          <a:xfrm>
            <a:off x="1859491" y="197269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7" name="순서도: 연결자 146"/>
          <p:cNvSpPr/>
          <p:nvPr/>
        </p:nvSpPr>
        <p:spPr bwMode="auto">
          <a:xfrm>
            <a:off x="161716" y="286317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265343" y="5834704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 flipH="1">
            <a:off x="260464" y="583470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 bwMode="auto">
          <a:xfrm>
            <a:off x="2885886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130" name="직사각형 129"/>
          <p:cNvSpPr/>
          <p:nvPr/>
        </p:nvSpPr>
        <p:spPr bwMode="auto">
          <a:xfrm>
            <a:off x="2070858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1255835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132" name="직사각형 131"/>
          <p:cNvSpPr/>
          <p:nvPr/>
        </p:nvSpPr>
        <p:spPr bwMode="auto">
          <a:xfrm>
            <a:off x="440810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종합결과</a:t>
            </a:r>
          </a:p>
        </p:txBody>
      </p:sp>
      <p:pic>
        <p:nvPicPr>
          <p:cNvPr id="11266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907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932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19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44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순서도: 연결자 150"/>
          <p:cNvSpPr/>
          <p:nvPr/>
        </p:nvSpPr>
        <p:spPr bwMode="auto">
          <a:xfrm>
            <a:off x="161716" y="5965905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975325" y="726381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7357095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4060443" y="1749436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우수</a:t>
            </a:r>
          </a:p>
        </p:txBody>
      </p:sp>
      <p:sp>
        <p:nvSpPr>
          <p:cNvPr id="159" name="직사각형 158"/>
          <p:cNvSpPr/>
          <p:nvPr/>
        </p:nvSpPr>
        <p:spPr bwMode="auto">
          <a:xfrm>
            <a:off x="4060443" y="1332035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매우 우수</a:t>
            </a:r>
          </a:p>
        </p:txBody>
      </p:sp>
      <p:sp>
        <p:nvSpPr>
          <p:cNvPr id="160" name="직사각형 159"/>
          <p:cNvSpPr/>
          <p:nvPr/>
        </p:nvSpPr>
        <p:spPr bwMode="auto">
          <a:xfrm>
            <a:off x="4060443" y="2166840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5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보통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4060443" y="2584245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부족</a:t>
            </a:r>
          </a:p>
        </p:txBody>
      </p:sp>
      <p:sp>
        <p:nvSpPr>
          <p:cNvPr id="162" name="직사각형 161"/>
          <p:cNvSpPr/>
          <p:nvPr/>
        </p:nvSpPr>
        <p:spPr bwMode="auto">
          <a:xfrm>
            <a:off x="4060443" y="3001646"/>
            <a:ext cx="526085" cy="3802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매우 부족</a:t>
            </a:r>
          </a:p>
        </p:txBody>
      </p:sp>
      <p:sp>
        <p:nvSpPr>
          <p:cNvPr id="163" name="직사각형 162"/>
          <p:cNvSpPr/>
          <p:nvPr/>
        </p:nvSpPr>
        <p:spPr bwMode="auto">
          <a:xfrm>
            <a:off x="4620937" y="1124746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독서 능력</a:t>
            </a:r>
          </a:p>
        </p:txBody>
      </p:sp>
      <p:sp>
        <p:nvSpPr>
          <p:cNvPr id="164" name="직사각형 163"/>
          <p:cNvSpPr/>
          <p:nvPr/>
        </p:nvSpPr>
        <p:spPr bwMode="auto">
          <a:xfrm>
            <a:off x="5315841" y="1124746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독서 흥미</a:t>
            </a:r>
          </a:p>
        </p:txBody>
      </p:sp>
      <p:sp>
        <p:nvSpPr>
          <p:cNvPr id="165" name="직사각형 164"/>
          <p:cNvSpPr/>
          <p:nvPr/>
        </p:nvSpPr>
        <p:spPr bwMode="auto">
          <a:xfrm>
            <a:off x="5987556" y="1124746"/>
            <a:ext cx="604595" cy="1965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독서 환경</a:t>
            </a:r>
          </a:p>
        </p:txBody>
      </p:sp>
      <p:sp>
        <p:nvSpPr>
          <p:cNvPr id="166" name="직사각형 165"/>
          <p:cNvSpPr/>
          <p:nvPr/>
        </p:nvSpPr>
        <p:spPr bwMode="auto">
          <a:xfrm>
            <a:off x="4611165" y="174943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4611165" y="133203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8" name="직사각형 167"/>
          <p:cNvSpPr/>
          <p:nvPr/>
        </p:nvSpPr>
        <p:spPr bwMode="auto">
          <a:xfrm>
            <a:off x="4611166" y="2166840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4611166" y="258424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4611166" y="300164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5285160" y="174943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5285160" y="133203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5285161" y="2166840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5285161" y="258424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5285161" y="300164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5959155" y="174943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5959155" y="133203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5959155" y="2166840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5959155" y="2584245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5959155" y="3001646"/>
            <a:ext cx="649359" cy="38028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6633150" y="1124744"/>
            <a:ext cx="688957" cy="17291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chemeClr val="tx1"/>
                </a:solidFill>
                <a:latin typeface="+mn-ea"/>
              </a:rPr>
              <a:t>종합</a:t>
            </a:r>
          </a:p>
        </p:txBody>
      </p:sp>
      <p:sp>
        <p:nvSpPr>
          <p:cNvPr id="189" name="직사각형 188"/>
          <p:cNvSpPr/>
          <p:nvPr/>
        </p:nvSpPr>
        <p:spPr bwMode="auto">
          <a:xfrm>
            <a:off x="6633150" y="1749436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90" name="직사각형 189"/>
          <p:cNvSpPr/>
          <p:nvPr/>
        </p:nvSpPr>
        <p:spPr bwMode="auto">
          <a:xfrm>
            <a:off x="6633150" y="1332035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6633150" y="2166840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6633150" y="2584245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6633150" y="3001646"/>
            <a:ext cx="691574" cy="38028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4060443" y="1124747"/>
            <a:ext cx="526085" cy="1805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점수 등급</a:t>
            </a:r>
          </a:p>
        </p:txBody>
      </p:sp>
      <p:pic>
        <p:nvPicPr>
          <p:cNvPr id="197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순서도: 연결자 197"/>
          <p:cNvSpPr/>
          <p:nvPr/>
        </p:nvSpPr>
        <p:spPr bwMode="auto">
          <a:xfrm>
            <a:off x="3880775" y="122357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4050862" y="5111109"/>
            <a:ext cx="3274950" cy="70068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이번 검사는 지난 검사와 비교했을 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독서환경 영역의 결과가 모두 향상하였습니다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가장 많이 향상한 것은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지난 검사 이후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북클럽의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독서활동을 통해 독서능력을 향상하고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독서흥미를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고취하였으며 보다 나은 독서환경을 조성한 것으로 보입니다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꾸준한 북클럽 활동을 통해 더욱 훌륭한 독자로 성장하시기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268" name="모서리가 둥근 직사각형 267"/>
          <p:cNvSpPr/>
          <p:nvPr/>
        </p:nvSpPr>
        <p:spPr bwMode="auto">
          <a:xfrm>
            <a:off x="5323747" y="3447344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9" name="모서리가 둥근 직사각형 268"/>
          <p:cNvSpPr/>
          <p:nvPr/>
        </p:nvSpPr>
        <p:spPr bwMode="auto">
          <a:xfrm>
            <a:off x="6387689" y="3450618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0" name="직사각형 269"/>
          <p:cNvSpPr/>
          <p:nvPr/>
        </p:nvSpPr>
        <p:spPr bwMode="auto">
          <a:xfrm>
            <a:off x="5662597" y="3423584"/>
            <a:ext cx="586548" cy="1472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/>
                </a:solidFill>
                <a:latin typeface="+mn-ea"/>
              </a:rPr>
              <a:t>2018-01-10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1" name="직사각형 270"/>
          <p:cNvSpPr/>
          <p:nvPr/>
        </p:nvSpPr>
        <p:spPr bwMode="auto">
          <a:xfrm>
            <a:off x="6742716" y="3426857"/>
            <a:ext cx="586548" cy="1472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/>
                </a:solidFill>
                <a:latin typeface="+mn-ea"/>
              </a:rPr>
              <a:t>2018-07-10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2" name="모서리가 둥근 직사각형 271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273" name="직선 연결선 272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4" name="직사각형 273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275" name="직사각형 274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277" name="직사각형 276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종합결과</a:t>
            </a:r>
          </a:p>
        </p:txBody>
      </p:sp>
      <p:pic>
        <p:nvPicPr>
          <p:cNvPr id="278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직사각형 283"/>
          <p:cNvSpPr/>
          <p:nvPr/>
        </p:nvSpPr>
        <p:spPr bwMode="auto">
          <a:xfrm>
            <a:off x="4057502" y="3715530"/>
            <a:ext cx="3261670" cy="20416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latin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5173812" y="3706000"/>
            <a:ext cx="862585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점수 등급 보기</a:t>
            </a:r>
          </a:p>
        </p:txBody>
      </p:sp>
      <p:pic>
        <p:nvPicPr>
          <p:cNvPr id="286" name="Picture 4" descr="https://static.thenounproject.com/png/1740417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036399" y="3711239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" name="순서도: 연결자 286"/>
          <p:cNvSpPr/>
          <p:nvPr/>
        </p:nvSpPr>
        <p:spPr bwMode="auto">
          <a:xfrm>
            <a:off x="3880775" y="372066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8" name="직사각형 287"/>
          <p:cNvSpPr/>
          <p:nvPr/>
        </p:nvSpPr>
        <p:spPr bwMode="auto">
          <a:xfrm>
            <a:off x="4106624" y="4152427"/>
            <a:ext cx="56729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우수</a:t>
            </a:r>
          </a:p>
        </p:txBody>
      </p:sp>
      <p:sp>
        <p:nvSpPr>
          <p:cNvPr id="289" name="직사각형 288"/>
          <p:cNvSpPr/>
          <p:nvPr/>
        </p:nvSpPr>
        <p:spPr bwMode="auto">
          <a:xfrm>
            <a:off x="4707008" y="4152427"/>
            <a:ext cx="48617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00~00%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90" name="직사각형 289"/>
          <p:cNvSpPr/>
          <p:nvPr/>
        </p:nvSpPr>
        <p:spPr bwMode="auto">
          <a:xfrm>
            <a:off x="5218450" y="4152318"/>
            <a:ext cx="2052315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latin typeface="+mn-ea"/>
              </a:rPr>
              <a:t>동일 연령대에서 높은 </a:t>
            </a:r>
            <a:r>
              <a:rPr lang="ko-KR" altLang="en-US" sz="800" kern="0" dirty="0">
                <a:latin typeface="+mn-ea"/>
              </a:rPr>
              <a:t>수준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4106624" y="3969803"/>
            <a:ext cx="56729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매우 우수</a:t>
            </a:r>
          </a:p>
        </p:txBody>
      </p:sp>
      <p:sp>
        <p:nvSpPr>
          <p:cNvPr id="292" name="직사각형 291"/>
          <p:cNvSpPr/>
          <p:nvPr/>
        </p:nvSpPr>
        <p:spPr bwMode="auto">
          <a:xfrm>
            <a:off x="4707008" y="3969803"/>
            <a:ext cx="48617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00~00%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93" name="직사각형 292"/>
          <p:cNvSpPr/>
          <p:nvPr/>
        </p:nvSpPr>
        <p:spPr bwMode="auto">
          <a:xfrm>
            <a:off x="5218450" y="3969694"/>
            <a:ext cx="2052315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latin typeface="+mn-ea"/>
              </a:rPr>
              <a:t>동일 연령대에서 매우 높은 수준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94" name="직사각형 293"/>
          <p:cNvSpPr/>
          <p:nvPr/>
        </p:nvSpPr>
        <p:spPr bwMode="auto">
          <a:xfrm>
            <a:off x="4106624" y="4335049"/>
            <a:ext cx="56729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보통</a:t>
            </a:r>
          </a:p>
        </p:txBody>
      </p:sp>
      <p:sp>
        <p:nvSpPr>
          <p:cNvPr id="295" name="직사각형 294"/>
          <p:cNvSpPr/>
          <p:nvPr/>
        </p:nvSpPr>
        <p:spPr bwMode="auto">
          <a:xfrm>
            <a:off x="4707008" y="4335049"/>
            <a:ext cx="48617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atin typeface="+mn-ea"/>
              </a:rPr>
              <a:t>00~00%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96" name="직사각형 295"/>
          <p:cNvSpPr/>
          <p:nvPr/>
        </p:nvSpPr>
        <p:spPr bwMode="auto">
          <a:xfrm>
            <a:off x="5218450" y="4334940"/>
            <a:ext cx="2052315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latin typeface="+mn-ea"/>
              </a:rPr>
              <a:t>동일 연령대의 평균에 가까운 수준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97" name="직사각형 296"/>
          <p:cNvSpPr/>
          <p:nvPr/>
        </p:nvSpPr>
        <p:spPr bwMode="auto">
          <a:xfrm>
            <a:off x="4106624" y="4517672"/>
            <a:ext cx="56729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부족</a:t>
            </a:r>
          </a:p>
        </p:txBody>
      </p:sp>
      <p:sp>
        <p:nvSpPr>
          <p:cNvPr id="298" name="직사각형 297"/>
          <p:cNvSpPr/>
          <p:nvPr/>
        </p:nvSpPr>
        <p:spPr bwMode="auto">
          <a:xfrm>
            <a:off x="4707008" y="4517672"/>
            <a:ext cx="48617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>
                <a:latin typeface="+mn-ea"/>
              </a:rPr>
              <a:t>00~00%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5218450" y="4517563"/>
            <a:ext cx="2052315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latin typeface="+mn-ea"/>
              </a:rPr>
              <a:t>동일 연령대에서 낮은 수준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4106624" y="4700294"/>
            <a:ext cx="56729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매우 부족</a:t>
            </a:r>
          </a:p>
        </p:txBody>
      </p:sp>
      <p:sp>
        <p:nvSpPr>
          <p:cNvPr id="301" name="직사각형 300"/>
          <p:cNvSpPr/>
          <p:nvPr/>
        </p:nvSpPr>
        <p:spPr bwMode="auto">
          <a:xfrm>
            <a:off x="4707008" y="4700294"/>
            <a:ext cx="486172" cy="139450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00~00%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302" name="직사각형 301"/>
          <p:cNvSpPr/>
          <p:nvPr/>
        </p:nvSpPr>
        <p:spPr bwMode="auto">
          <a:xfrm>
            <a:off x="5218450" y="4700186"/>
            <a:ext cx="2052315" cy="13835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latin typeface="+mn-ea"/>
              </a:rPr>
              <a:t>동일 연령대에서 </a:t>
            </a:r>
            <a:r>
              <a:rPr lang="ko-KR" altLang="en-US" sz="800" kern="0" dirty="0">
                <a:latin typeface="+mn-ea"/>
              </a:rPr>
              <a:t>매우 </a:t>
            </a:r>
            <a:r>
              <a:rPr lang="ko-KR" altLang="en-US" sz="800" kern="0" dirty="0" smtClean="0">
                <a:latin typeface="+mn-ea"/>
              </a:rPr>
              <a:t>낮은 </a:t>
            </a:r>
            <a:r>
              <a:rPr lang="ko-KR" altLang="en-US" sz="800" kern="0" dirty="0">
                <a:latin typeface="+mn-ea"/>
              </a:rPr>
              <a:t>수준</a:t>
            </a:r>
          </a:p>
        </p:txBody>
      </p:sp>
      <p:sp>
        <p:nvSpPr>
          <p:cNvPr id="303" name="모서리가 둥근 직사각형 302"/>
          <p:cNvSpPr/>
          <p:nvPr/>
        </p:nvSpPr>
        <p:spPr bwMode="auto">
          <a:xfrm>
            <a:off x="4489696" y="4877450"/>
            <a:ext cx="2829476" cy="1357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나이 아이들의 검사 결과를 기준으로 나뉘어진 등급 입니다</a:t>
            </a:r>
            <a:r>
              <a:rPr lang="en-US" altLang="ko-KR" sz="70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70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315736" y="3212976"/>
            <a:ext cx="964859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종합 결과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38" name="순서도: 연결자 137"/>
          <p:cNvSpPr/>
          <p:nvPr/>
        </p:nvSpPr>
        <p:spPr bwMode="auto">
          <a:xfrm>
            <a:off x="171612" y="381116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4020874" y="5083344"/>
            <a:ext cx="3252422" cy="709913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7" name="순서도: 연결자 116"/>
          <p:cNvSpPr/>
          <p:nvPr/>
        </p:nvSpPr>
        <p:spPr bwMode="auto">
          <a:xfrm>
            <a:off x="3880775" y="534292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4648864" y="2258970"/>
            <a:ext cx="261196" cy="1126428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40%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4934698" y="2189376"/>
            <a:ext cx="288944" cy="1196022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49%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5316531" y="2258970"/>
            <a:ext cx="261196" cy="1126428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44%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5602365" y="2104411"/>
            <a:ext cx="288944" cy="1280987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58%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5999303" y="2213189"/>
            <a:ext cx="261196" cy="1172209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55%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6285137" y="1792460"/>
            <a:ext cx="288944" cy="1592938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62%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6698500" y="2258970"/>
            <a:ext cx="261196" cy="1126428"/>
          </a:xfrm>
          <a:prstGeom prst="rect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latin typeface="+mn-ea"/>
              </a:rPr>
              <a:t>46%</a:t>
            </a:r>
            <a:endParaRPr lang="ko-KR" altLang="en-US" sz="800" b="1" kern="0" dirty="0">
              <a:latin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6984334" y="1978036"/>
            <a:ext cx="288944" cy="1407362"/>
          </a:xfrm>
          <a:prstGeom prst="rect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58%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이등변 삼각형 155"/>
          <p:cNvSpPr/>
          <p:nvPr/>
        </p:nvSpPr>
        <p:spPr bwMode="auto">
          <a:xfrm>
            <a:off x="506628" y="3501007"/>
            <a:ext cx="1566052" cy="1368805"/>
          </a:xfrm>
          <a:prstGeom prst="triangle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7" name="이등변 삼각형 156"/>
          <p:cNvSpPr/>
          <p:nvPr/>
        </p:nvSpPr>
        <p:spPr bwMode="auto">
          <a:xfrm>
            <a:off x="1080914" y="3508507"/>
            <a:ext cx="408947" cy="352541"/>
          </a:xfrm>
          <a:prstGeom prst="triangle">
            <a:avLst/>
          </a:prstGeom>
          <a:solidFill>
            <a:schemeClr val="tx2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54361" y="4077072"/>
            <a:ext cx="670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599168" y="4683104"/>
            <a:ext cx="13734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722723" y="4500172"/>
            <a:ext cx="11368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모서리가 둥근 직사각형 200"/>
          <p:cNvSpPr/>
          <p:nvPr/>
        </p:nvSpPr>
        <p:spPr bwMode="auto">
          <a:xfrm>
            <a:off x="1034859" y="3666044"/>
            <a:ext cx="495126" cy="19314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bg1"/>
                </a:solidFill>
                <a:latin typeface="+mn-ea"/>
              </a:rPr>
              <a:t>매우</a:t>
            </a:r>
            <a:endParaRPr lang="en-US" altLang="ko-KR" sz="800" kern="0" dirty="0" smtClean="0">
              <a:solidFill>
                <a:schemeClr val="bg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bg1"/>
                </a:solidFill>
                <a:latin typeface="+mn-ea"/>
              </a:rPr>
              <a:t>우수</a:t>
            </a:r>
            <a:endParaRPr lang="ko-KR" altLang="en-US" sz="8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2" name="모서리가 둥근 직사각형 201"/>
          <p:cNvSpPr/>
          <p:nvPr/>
        </p:nvSpPr>
        <p:spPr bwMode="auto">
          <a:xfrm>
            <a:off x="1028822" y="3891016"/>
            <a:ext cx="495126" cy="15962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우수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4" name="모서리가 둥근 직사각형 203"/>
          <p:cNvSpPr/>
          <p:nvPr/>
        </p:nvSpPr>
        <p:spPr bwMode="auto">
          <a:xfrm>
            <a:off x="1028822" y="4200068"/>
            <a:ext cx="495126" cy="19314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보통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5" name="모서리가 둥근 직사각형 204"/>
          <p:cNvSpPr/>
          <p:nvPr/>
        </p:nvSpPr>
        <p:spPr bwMode="auto">
          <a:xfrm>
            <a:off x="1028822" y="4500467"/>
            <a:ext cx="495126" cy="19314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부족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6" name="모서리가 둥근 직사각형 205"/>
          <p:cNvSpPr/>
          <p:nvPr/>
        </p:nvSpPr>
        <p:spPr bwMode="auto">
          <a:xfrm>
            <a:off x="1028822" y="4716218"/>
            <a:ext cx="495126" cy="13192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chemeClr val="tx1"/>
                </a:solidFill>
                <a:latin typeface="+mn-ea"/>
              </a:rPr>
              <a:t>매우 부족</a:t>
            </a:r>
            <a:endParaRPr lang="ko-KR" altLang="en-US" sz="8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사각형 설명선 10"/>
          <p:cNvSpPr/>
          <p:nvPr/>
        </p:nvSpPr>
        <p:spPr bwMode="auto">
          <a:xfrm>
            <a:off x="1825188" y="3681472"/>
            <a:ext cx="1493261" cy="490470"/>
          </a:xfrm>
          <a:prstGeom prst="wedgeRectCallout">
            <a:avLst>
              <a:gd name="adj1" fmla="val -63362"/>
              <a:gd name="adj2" fmla="val -3014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동일한 연령대</a:t>
            </a:r>
            <a:r>
              <a:rPr kumimoji="0" lang="ko-KR" altLang="en-US" sz="9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아이들의</a:t>
            </a:r>
            <a:endParaRPr kumimoji="0" lang="en-US" altLang="ko-KR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평균 이상의 수준 입니다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.</a:t>
            </a:r>
            <a:r>
              <a:rPr kumimoji="0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210" name="Picture 6" descr="https://static.thenounproject.com/png/1568694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4161" y="3356992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(1.</a:t>
            </a:r>
            <a:r>
              <a:rPr lang="ko-KR" altLang="en-US" dirty="0" smtClean="0">
                <a:cs typeface="Times New Roman" pitchFamily="18" charset="0"/>
              </a:rPr>
              <a:t>종합결과 </a:t>
            </a:r>
            <a:r>
              <a:rPr lang="en-US" altLang="ko-KR" dirty="0" smtClean="0">
                <a:cs typeface="Times New Roman" pitchFamily="18" charset="0"/>
              </a:rPr>
              <a:t>- </a:t>
            </a:r>
            <a:r>
              <a:rPr lang="ko-KR" altLang="en-US" dirty="0" smtClean="0">
                <a:cs typeface="Times New Roman" pitchFamily="18" charset="0"/>
              </a:rPr>
              <a:t>독서 발달 단계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056"/>
              </p:ext>
            </p:extLst>
          </p:nvPr>
        </p:nvGraphicFramePr>
        <p:xfrm>
          <a:off x="7764776" y="797803"/>
          <a:ext cx="2141226" cy="980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종합 결과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 발달 단계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 단계 코멘트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첫 줄은 강조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200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자 이하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 bwMode="auto">
          <a:xfrm>
            <a:off x="314940" y="1457640"/>
            <a:ext cx="3273699" cy="113830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000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독서발달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수준은 ‘비판적독서’ 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비판적독서기는 초등학교 고학년에 해당하는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독서발달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수준으로 삶과 사회에 대해 다양한 관심을 가지고 독서를 통해 비판의식을 키워가는 시기입니다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따라서 이 시기의 아동 독자에게는 선호하는 한 분야의 책보다는 다양한 분야의 책을 경험하게 함으로써 간접 경험을 넓혀주고 논리적으로 사고하는 것을 배울 수 있도록 해야 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26969" y="1196751"/>
            <a:ext cx="3261670" cy="2732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u="sng" kern="0" dirty="0">
                <a:solidFill>
                  <a:srgbClr val="000000"/>
                </a:solidFill>
                <a:latin typeface="+mn-ea"/>
              </a:rPr>
              <a:t>000</a:t>
            </a:r>
            <a:r>
              <a:rPr lang="ko-KR" altLang="en-US" sz="1000" b="1" u="sng" kern="0" dirty="0">
                <a:solidFill>
                  <a:srgbClr val="000000"/>
                </a:solidFill>
                <a:latin typeface="+mn-ea"/>
              </a:rPr>
              <a:t>의 독서 발달 수준은 ‘비판적 독서 시기’ 입니다</a:t>
            </a:r>
            <a:r>
              <a:rPr lang="en-US" altLang="ko-KR" sz="1000" b="1" u="sng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1000" b="1" u="sng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7" name="순서도: 연결자 116"/>
          <p:cNvSpPr/>
          <p:nvPr/>
        </p:nvSpPr>
        <p:spPr bwMode="auto">
          <a:xfrm>
            <a:off x="1871635" y="175430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265343" y="5834704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260464" y="583470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 bwMode="auto">
          <a:xfrm>
            <a:off x="2885886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2070858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255835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440810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종합결과</a:t>
            </a:r>
          </a:p>
        </p:txBody>
      </p:sp>
      <p:pic>
        <p:nvPicPr>
          <p:cNvPr id="50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907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932" y="5898251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19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44" y="58876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 bwMode="auto">
          <a:xfrm>
            <a:off x="316466" y="2653064"/>
            <a:ext cx="3261671" cy="2864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001388" y="3916459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STEP 2</a:t>
            </a:r>
          </a:p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  <a:latin typeface="+mn-ea"/>
              </a:rPr>
              <a:t>호기심 독서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358269" y="4105726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STEP 1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chemeClr val="bg1"/>
                </a:solidFill>
                <a:latin typeface="+mn-ea"/>
              </a:rPr>
              <a:t>듣는 독서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1644508" y="3745082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STEP 3</a:t>
            </a:r>
          </a:p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  <a:latin typeface="+mn-ea"/>
              </a:rPr>
              <a:t>상상 독서</a:t>
            </a:r>
          </a:p>
        </p:txBody>
      </p:sp>
      <p:sp>
        <p:nvSpPr>
          <p:cNvPr id="58" name="직사각형 57"/>
          <p:cNvSpPr/>
          <p:nvPr/>
        </p:nvSpPr>
        <p:spPr bwMode="auto">
          <a:xfrm>
            <a:off x="2287627" y="3582967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STEP 4 </a:t>
            </a:r>
          </a:p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  <a:latin typeface="+mn-ea"/>
              </a:rPr>
              <a:t>학습 독서</a:t>
            </a:r>
          </a:p>
        </p:txBody>
      </p:sp>
      <p:sp>
        <p:nvSpPr>
          <p:cNvPr id="59" name="직사각형 58"/>
          <p:cNvSpPr/>
          <p:nvPr/>
        </p:nvSpPr>
        <p:spPr bwMode="auto">
          <a:xfrm>
            <a:off x="2930747" y="3395935"/>
            <a:ext cx="620439" cy="132129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182B4C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STEP 5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  <a:latin typeface="+mn-ea"/>
              </a:rPr>
              <a:t>비판적 독서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2058" y="4566110"/>
            <a:ext cx="612858" cy="92233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많이 들으면 어휘력</a:t>
            </a:r>
            <a:r>
              <a:rPr lang="en-US" altLang="ko-KR" sz="800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이해력이 커집니다</a:t>
            </a:r>
            <a:r>
              <a:rPr lang="en-US" altLang="ko-KR" sz="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05177" y="4402497"/>
            <a:ext cx="612858" cy="8816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궁금증을 해결하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면 지적 호기심이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높아집니다</a:t>
            </a:r>
            <a:r>
              <a:rPr lang="en-US" altLang="ko-KR" sz="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640677" y="4235167"/>
            <a:ext cx="621910" cy="90251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풍부해진 경험을 바탕으로 상상력이 커집니다</a:t>
            </a:r>
            <a:r>
              <a:rPr lang="en-US" altLang="ko-KR" sz="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01688" y="4058323"/>
            <a:ext cx="596144" cy="91724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학습과 연계 된 </a:t>
            </a:r>
            <a:r>
              <a:rPr lang="ko-KR" altLang="en-US" sz="800" kern="0" dirty="0" err="1">
                <a:solidFill>
                  <a:srgbClr val="000000"/>
                </a:solidFill>
                <a:latin typeface="+mn-ea"/>
              </a:rPr>
              <a:t>책읽기로</a:t>
            </a: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 배경지식을 키웁니다</a:t>
            </a:r>
            <a:r>
              <a:rPr lang="en-US" altLang="ko-KR" sz="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928832" y="3899232"/>
            <a:ext cx="624269" cy="88930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36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시대적 배경을 이해하면 비판적 사고가 가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능합니다</a:t>
            </a:r>
            <a:r>
              <a:rPr lang="en-US" altLang="ko-KR" sz="8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38" y="3673738"/>
            <a:ext cx="408084" cy="38442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364" y="3482560"/>
            <a:ext cx="390342" cy="38442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0745" y="3310266"/>
            <a:ext cx="360395" cy="36554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180" y="3137973"/>
            <a:ext cx="342372" cy="365541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597" y="2960529"/>
            <a:ext cx="360395" cy="370691"/>
          </a:xfrm>
          <a:prstGeom prst="rect">
            <a:avLst/>
          </a:prstGeom>
        </p:spPr>
      </p:pic>
      <p:pic>
        <p:nvPicPr>
          <p:cNvPr id="71" name="Picture 6" descr="https://static.thenounproject.com/png/157389-200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2755" y="2671579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3086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상세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64438"/>
              </p:ext>
            </p:extLst>
          </p:nvPr>
        </p:nvGraphicFramePr>
        <p:xfrm>
          <a:off x="7764776" y="797802"/>
          <a:ext cx="2141226" cy="27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상세 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세부 평가요소 그래프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029328"/>
                  </a:ext>
                </a:extLst>
              </a:tr>
              <a:tr h="1981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독서능력검사 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611141"/>
                  </a:ext>
                </a:extLst>
              </a:tr>
              <a:tr h="491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양육자의 눈높이 점수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(as-is)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: 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자녀의 능력을 잘 파악하고 있습니다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중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하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좀 더 노력이 필요합니다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(to-be)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페이지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32028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 bwMode="auto">
          <a:xfrm>
            <a:off x="319593" y="4920353"/>
            <a:ext cx="3273699" cy="76422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rmAutofit fontScale="4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독서능력검사 결과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중 가장 높은 점수를 받은 것은 단어이고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가장 낮은 점수를 받은 것은 비판적 이해입니다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높은 점수를 받은 단어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보통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일반적인 수준의 단어나 새로운 단어의 의미를 어느 정도 알고 있으며 파생어와 합성어의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형성원리를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이해하고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이러한 능력을 심화하기 위해서 글에 있는 파생어와 합성어의 원리를 생각해보고 새로운 단어의 형성 원리를 상기해보시기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낮은 점수를 받은 비판적 이해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보통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글을 읽고 표현의 적절성을 판단하고 글쓴이의 관점과 의도를 평가하는 능력이 동일한 연령대의 평균과 유사합니다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비판적 이해 능력을 개발하기 위해서 책을 읽으면서 내용 이해와 함께 글 속 내용의 타당성과 가치 등을 판단해보시기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9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상세 결과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7" name="순서도: 연결자 116"/>
          <p:cNvSpPr/>
          <p:nvPr/>
        </p:nvSpPr>
        <p:spPr bwMode="auto">
          <a:xfrm>
            <a:off x="1859491" y="517932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314938" y="2637798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단어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314938" y="2993005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문장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어법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314938" y="3348212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사실적 이해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314938" y="3703419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>
                <a:latin typeface="+mn-ea"/>
              </a:rPr>
              <a:t>추론적 이해</a:t>
            </a:r>
            <a:endParaRPr lang="ko-KR" altLang="en-US" sz="900" kern="0" dirty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14938" y="4058627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비판적 이해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1507666" y="2637796"/>
            <a:ext cx="234443" cy="1736814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768991" y="2637796"/>
            <a:ext cx="407527" cy="1736814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203404" y="2637796"/>
            <a:ext cx="676212" cy="1736814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906502" y="2637797"/>
            <a:ext cx="407527" cy="1736814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340912" y="2637797"/>
            <a:ext cx="241427" cy="1736814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53" name="순서도: 연결자 52"/>
          <p:cNvSpPr/>
          <p:nvPr/>
        </p:nvSpPr>
        <p:spPr bwMode="auto">
          <a:xfrm>
            <a:off x="2788569" y="2636912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65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123" name="모서리가 둥근 직사각형 122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4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모서리가 둥근 직사각형 190"/>
          <p:cNvSpPr/>
          <p:nvPr/>
        </p:nvSpPr>
        <p:spPr bwMode="auto">
          <a:xfrm>
            <a:off x="1960930" y="4438793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2" name="모서리가 둥근 직사각형 191"/>
          <p:cNvSpPr/>
          <p:nvPr/>
        </p:nvSpPr>
        <p:spPr bwMode="auto">
          <a:xfrm>
            <a:off x="2755026" y="4442069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2357911" y="4415038"/>
            <a:ext cx="362842" cy="134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/>
                </a:solidFill>
                <a:latin typeface="+mn-ea"/>
              </a:rPr>
              <a:t>아동</a:t>
            </a:r>
          </a:p>
        </p:txBody>
      </p:sp>
      <p:sp>
        <p:nvSpPr>
          <p:cNvPr id="194" name="직사각형 193"/>
          <p:cNvSpPr/>
          <p:nvPr/>
        </p:nvSpPr>
        <p:spPr bwMode="auto">
          <a:xfrm>
            <a:off x="3167670" y="4418314"/>
            <a:ext cx="362842" cy="134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>
                <a:solidFill>
                  <a:schemeClr val="tx1"/>
                </a:solidFill>
                <a:latin typeface="+mn-ea"/>
              </a:rPr>
              <a:t>양육자</a:t>
            </a:r>
            <a:endParaRPr lang="ko-KR" altLang="en-US" sz="9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5" name="모서리가 둥근 직사각형 194"/>
          <p:cNvSpPr/>
          <p:nvPr/>
        </p:nvSpPr>
        <p:spPr bwMode="auto">
          <a:xfrm rot="10800000">
            <a:off x="1507665" y="2723662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6" name="모서리가 둥근 직사각형 195"/>
          <p:cNvSpPr/>
          <p:nvPr/>
        </p:nvSpPr>
        <p:spPr bwMode="auto">
          <a:xfrm rot="10800000">
            <a:off x="1507666" y="2805793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1519318" y="2276874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매우</a:t>
            </a:r>
            <a:endParaRPr lang="en-US" altLang="ko-KR" sz="800" kern="0" dirty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198" name="직사각형 197"/>
          <p:cNvSpPr/>
          <p:nvPr/>
        </p:nvSpPr>
        <p:spPr bwMode="auto">
          <a:xfrm>
            <a:off x="1895671" y="2276874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부족</a:t>
            </a:r>
          </a:p>
        </p:txBody>
      </p:sp>
      <p:sp>
        <p:nvSpPr>
          <p:cNvPr id="199" name="직사각형 198"/>
          <p:cNvSpPr/>
          <p:nvPr/>
        </p:nvSpPr>
        <p:spPr bwMode="auto">
          <a:xfrm>
            <a:off x="2415031" y="2276874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보통</a:t>
            </a:r>
          </a:p>
        </p:txBody>
      </p:sp>
      <p:sp>
        <p:nvSpPr>
          <p:cNvPr id="200" name="직사각형 199"/>
          <p:cNvSpPr/>
          <p:nvPr/>
        </p:nvSpPr>
        <p:spPr bwMode="auto">
          <a:xfrm>
            <a:off x="2934394" y="2276876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201" name="직사각형 200"/>
          <p:cNvSpPr/>
          <p:nvPr/>
        </p:nvSpPr>
        <p:spPr bwMode="auto">
          <a:xfrm>
            <a:off x="3325424" y="2276876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매우</a:t>
            </a:r>
            <a:endParaRPr lang="en-US" altLang="ko-KR" sz="800" kern="0" dirty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4" name="모서리가 둥근 직사각형 203"/>
          <p:cNvSpPr/>
          <p:nvPr/>
        </p:nvSpPr>
        <p:spPr bwMode="auto">
          <a:xfrm rot="10800000">
            <a:off x="1507665" y="3068867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5" name="모서리가 둥근 직사각형 204"/>
          <p:cNvSpPr/>
          <p:nvPr/>
        </p:nvSpPr>
        <p:spPr bwMode="auto">
          <a:xfrm rot="10800000">
            <a:off x="1507666" y="3151001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6" name="모서리가 둥근 직사각형 205"/>
          <p:cNvSpPr/>
          <p:nvPr/>
        </p:nvSpPr>
        <p:spPr bwMode="auto">
          <a:xfrm rot="10800000">
            <a:off x="1507665" y="3430804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 rot="10800000">
            <a:off x="1507666" y="3512938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8" name="모서리가 둥근 직사각형 207"/>
          <p:cNvSpPr/>
          <p:nvPr/>
        </p:nvSpPr>
        <p:spPr bwMode="auto">
          <a:xfrm rot="10800000">
            <a:off x="1507665" y="3784501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9" name="모서리가 둥근 직사각형 208"/>
          <p:cNvSpPr/>
          <p:nvPr/>
        </p:nvSpPr>
        <p:spPr bwMode="auto">
          <a:xfrm rot="10800000">
            <a:off x="1507666" y="3866632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0" name="모서리가 둥근 직사각형 209"/>
          <p:cNvSpPr/>
          <p:nvPr/>
        </p:nvSpPr>
        <p:spPr bwMode="auto">
          <a:xfrm rot="10800000">
            <a:off x="1507665" y="4145655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1" name="모서리가 둥근 직사각형 210"/>
          <p:cNvSpPr/>
          <p:nvPr/>
        </p:nvSpPr>
        <p:spPr bwMode="auto">
          <a:xfrm rot="10800000">
            <a:off x="1507666" y="4227788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0" name="순서도: 연결자 259"/>
          <p:cNvSpPr/>
          <p:nvPr/>
        </p:nvSpPr>
        <p:spPr bwMode="auto">
          <a:xfrm>
            <a:off x="2800523" y="2986146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261" name="순서도: 연결자 260"/>
          <p:cNvSpPr/>
          <p:nvPr/>
        </p:nvSpPr>
        <p:spPr bwMode="auto">
          <a:xfrm>
            <a:off x="2800523" y="3348081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54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262" name="순서도: 연결자 261"/>
          <p:cNvSpPr/>
          <p:nvPr/>
        </p:nvSpPr>
        <p:spPr bwMode="auto">
          <a:xfrm>
            <a:off x="2822620" y="3692214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40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263" name="순서도: 연결자 262"/>
          <p:cNvSpPr/>
          <p:nvPr/>
        </p:nvSpPr>
        <p:spPr bwMode="auto">
          <a:xfrm>
            <a:off x="2807507" y="4062933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35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314938" y="1556792"/>
            <a:ext cx="1397702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 능력 검사</a:t>
            </a:r>
          </a:p>
        </p:txBody>
      </p:sp>
      <p:sp>
        <p:nvSpPr>
          <p:cNvPr id="264" name="모서리가 둥근 직사각형 263"/>
          <p:cNvSpPr/>
          <p:nvPr/>
        </p:nvSpPr>
        <p:spPr bwMode="auto">
          <a:xfrm>
            <a:off x="308748" y="1813041"/>
            <a:ext cx="3273591" cy="420416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책을 읽을 때 기초적으로 필요한 인지 능력부터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이해하고 추론하며 비판하는 능력까지 정밀하게 측정합니다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260464" y="5834704"/>
            <a:ext cx="3391953" cy="469284"/>
            <a:chOff x="260462" y="5834704"/>
            <a:chExt cx="3391953" cy="469284"/>
          </a:xfrm>
        </p:grpSpPr>
        <p:sp>
          <p:nvSpPr>
            <p:cNvPr id="119" name="모서리가 둥근 직사각형 118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120" name="직선 연결선 119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직사각형 120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27" name="직사각형 126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128" name="직사각형 127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129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4" name="모서리가 둥근 직사각형 223"/>
          <p:cNvSpPr/>
          <p:nvPr/>
        </p:nvSpPr>
        <p:spPr bwMode="auto">
          <a:xfrm>
            <a:off x="4051489" y="3973763"/>
            <a:ext cx="3273699" cy="80185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4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양육자님의 예상 결과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중 가장 높은 점수를 받은 것은 사실적 이해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우수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가장 낮은 점수를 받은 것은 추론적 이해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보통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실제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독서능력과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양육자님의 예상을 비교한 결과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양육자간의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차이가 작은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단어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문장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어법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추론적 이해로 잘 파악하고 있는 편입니다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자녀에 대한 기대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자녀의 수준에 대한 양육자님의 예측은 자녀의 성취에 영향을 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예측과 실제 성취가 유사할수록 자녀의 독서능력을 향상시키기 위한 방향을 올바르게 제안할 수 있기 때문에 지금처럼 김웅진의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독서활동에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지속적인 관심을 기울여 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동일한 연령대에 비해 자녀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양육자간의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차이가 큰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사실적 이해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비판적 이해입니다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사실적 이해는 글에 드러난 사실적 정보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관계 등을 이해하고 인식할 수 있는지에 대한 것으로 책을 이해하기 위한 기초적 수준이라고 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양육자님께서 자녀의 실제 독서능력을 잘 파악하기 위해서는 아이가 한 권의 책을 읽더라도 문장의 의미와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문단간의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관계를 파악하고 있는지 확인해보시기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그리고 비판적 이해는 글과 관련하여 정보나 주장의 타당성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신뢰성 등을 판단하고 평가하는 능력입니다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양육자님께서 자녀의 실제 독서능력을 잘 파악하기 위해서는 독서 후에 대화를 통해 아이가 글쓴이의 의도나 생각을 파악하고 있는지 확인해보시기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229" name="모서리가 둥근 직사각형 228"/>
          <p:cNvSpPr/>
          <p:nvPr/>
        </p:nvSpPr>
        <p:spPr bwMode="auto">
          <a:xfrm>
            <a:off x="4054640" y="5000625"/>
            <a:ext cx="3267401" cy="895176"/>
          </a:xfrm>
          <a:prstGeom prst="roundRect">
            <a:avLst>
              <a:gd name="adj" fmla="val 165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9" name="직사각형 238"/>
          <p:cNvSpPr/>
          <p:nvPr/>
        </p:nvSpPr>
        <p:spPr bwMode="auto">
          <a:xfrm>
            <a:off x="4090330" y="5034011"/>
            <a:ext cx="572996" cy="37730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단어</a:t>
            </a:r>
          </a:p>
        </p:txBody>
      </p:sp>
      <p:sp>
        <p:nvSpPr>
          <p:cNvPr id="251" name="직사각형 250"/>
          <p:cNvSpPr/>
          <p:nvPr/>
        </p:nvSpPr>
        <p:spPr bwMode="auto">
          <a:xfrm>
            <a:off x="4093780" y="5440992"/>
            <a:ext cx="569549" cy="36374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문장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어법</a:t>
            </a:r>
          </a:p>
        </p:txBody>
      </p:sp>
      <p:sp>
        <p:nvSpPr>
          <p:cNvPr id="252" name="직사각형 251"/>
          <p:cNvSpPr/>
          <p:nvPr/>
        </p:nvSpPr>
        <p:spPr bwMode="auto">
          <a:xfrm>
            <a:off x="4692409" y="5441404"/>
            <a:ext cx="2600435" cy="3638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독서능력검사에서 문장</a:t>
            </a:r>
            <a:r>
              <a:rPr lang="en-US" altLang="ko-KR" sz="800" b="1" kern="0" dirty="0">
                <a:latin typeface="+mn-ea"/>
              </a:rPr>
              <a:t>/</a:t>
            </a:r>
            <a:r>
              <a:rPr lang="ko-KR" altLang="en-US" sz="800" b="1" kern="0" dirty="0">
                <a:latin typeface="+mn-ea"/>
              </a:rPr>
              <a:t>어법 영역이 ‘보통’ 수준으로 나타났습니다</a:t>
            </a:r>
            <a:r>
              <a:rPr lang="en-US" altLang="ko-KR" sz="800" b="1" kern="0" dirty="0">
                <a:latin typeface="+mn-ea"/>
              </a:rPr>
              <a:t>.</a:t>
            </a:r>
            <a:r>
              <a:rPr lang="en-US" altLang="ko-KR" sz="800" kern="0" dirty="0">
                <a:latin typeface="+mn-ea"/>
              </a:rPr>
              <a:t>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latin typeface="+mn-ea"/>
            </a:endParaRPr>
          </a:p>
        </p:txBody>
      </p:sp>
      <p:sp>
        <p:nvSpPr>
          <p:cNvPr id="253" name="직사각형 252"/>
          <p:cNvSpPr/>
          <p:nvPr/>
        </p:nvSpPr>
        <p:spPr bwMode="auto">
          <a:xfrm>
            <a:off x="4692411" y="5034016"/>
            <a:ext cx="2607208" cy="37728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latin typeface="+mn-ea"/>
              </a:rPr>
              <a:t>김웅진</a:t>
            </a:r>
            <a:r>
              <a:rPr lang="en-US" altLang="ko-KR" sz="800" b="1" kern="0" dirty="0" smtClean="0">
                <a:latin typeface="+mn-ea"/>
              </a:rPr>
              <a:t>(</a:t>
            </a:r>
            <a:r>
              <a:rPr lang="ko-KR" altLang="en-US" sz="800" b="1" kern="0" dirty="0">
                <a:latin typeface="+mn-ea"/>
              </a:rPr>
              <a:t>는</a:t>
            </a:r>
            <a:r>
              <a:rPr lang="en-US" altLang="ko-KR" sz="800" b="1" kern="0" dirty="0">
                <a:latin typeface="+mn-ea"/>
              </a:rPr>
              <a:t>) </a:t>
            </a:r>
            <a:r>
              <a:rPr lang="ko-KR" altLang="en-US" sz="800" b="1" kern="0" dirty="0">
                <a:latin typeface="+mn-ea"/>
              </a:rPr>
              <a:t>독서능력검사에서 단어 영역이 ‘우수’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latin typeface="+mn-ea"/>
            </a:endParaRPr>
          </a:p>
        </p:txBody>
      </p:sp>
      <p:sp>
        <p:nvSpPr>
          <p:cNvPr id="254" name="모서리가 둥근 직사각형 253"/>
          <p:cNvSpPr/>
          <p:nvPr/>
        </p:nvSpPr>
        <p:spPr bwMode="auto">
          <a:xfrm>
            <a:off x="4054640" y="4775615"/>
            <a:ext cx="1042665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영역별 결과 해석</a:t>
            </a:r>
          </a:p>
        </p:txBody>
      </p:sp>
      <p:sp>
        <p:nvSpPr>
          <p:cNvPr id="257" name="모서리가 둥근 직사각형 256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258" name="직선 연결선 257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267" name="직사각형 266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8" name="직사각형 267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269" name="직사각형 268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270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그림 2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056852" y="5163038"/>
            <a:ext cx="247650" cy="238125"/>
          </a:xfrm>
          <a:prstGeom prst="rect">
            <a:avLst/>
          </a:prstGeom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56852" y="5562041"/>
            <a:ext cx="247650" cy="238125"/>
          </a:xfrm>
          <a:prstGeom prst="rect">
            <a:avLst/>
          </a:prstGeom>
        </p:spPr>
      </p:pic>
      <p:sp>
        <p:nvSpPr>
          <p:cNvPr id="88" name="모서리가 둥근 직사각형 87"/>
          <p:cNvSpPr/>
          <p:nvPr/>
        </p:nvSpPr>
        <p:spPr bwMode="auto">
          <a:xfrm>
            <a:off x="299891" y="4633917"/>
            <a:ext cx="3274694" cy="23524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설명보기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+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순서도: 연결자 86"/>
          <p:cNvSpPr/>
          <p:nvPr/>
        </p:nvSpPr>
        <p:spPr bwMode="auto">
          <a:xfrm>
            <a:off x="3167390" y="260524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94" name="순서도: 연결자 93"/>
          <p:cNvSpPr/>
          <p:nvPr/>
        </p:nvSpPr>
        <p:spPr bwMode="auto">
          <a:xfrm>
            <a:off x="2782250" y="2819284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65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97" name="순서도: 연결자 96"/>
          <p:cNvSpPr/>
          <p:nvPr/>
        </p:nvSpPr>
        <p:spPr bwMode="auto">
          <a:xfrm>
            <a:off x="2794204" y="3168518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98" name="순서도: 연결자 97"/>
          <p:cNvSpPr/>
          <p:nvPr/>
        </p:nvSpPr>
        <p:spPr bwMode="auto">
          <a:xfrm>
            <a:off x="2794204" y="3530453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54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99" name="순서도: 연결자 98"/>
          <p:cNvSpPr/>
          <p:nvPr/>
        </p:nvSpPr>
        <p:spPr bwMode="auto">
          <a:xfrm>
            <a:off x="2816301" y="3874586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40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103" name="순서도: 연결자 102"/>
          <p:cNvSpPr/>
          <p:nvPr/>
        </p:nvSpPr>
        <p:spPr bwMode="auto">
          <a:xfrm>
            <a:off x="2801188" y="4245305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35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236607" y="4621932"/>
            <a:ext cx="3375296" cy="295485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삭제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6218" y="1568543"/>
            <a:ext cx="3256626" cy="2398827"/>
          </a:xfrm>
          <a:prstGeom prst="rect">
            <a:avLst/>
          </a:prstGeom>
        </p:spPr>
      </p:pic>
      <p:sp>
        <p:nvSpPr>
          <p:cNvPr id="140" name="모서리가 둥근 직사각형 139"/>
          <p:cNvSpPr/>
          <p:nvPr/>
        </p:nvSpPr>
        <p:spPr bwMode="auto">
          <a:xfrm>
            <a:off x="4953000" y="1576167"/>
            <a:ext cx="2428539" cy="38712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0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양육자의 예상 점수는 자녀의 실제 점수보다 낮았습니다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하지만 점수 차이는 평균 이하로 자녀의 능력을 잘 파악하고 있는 것으로 보여집니다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1" name="모서리가 둥근 직사각형 140"/>
          <p:cNvSpPr/>
          <p:nvPr/>
        </p:nvSpPr>
        <p:spPr bwMode="auto">
          <a:xfrm>
            <a:off x="4953000" y="2042549"/>
            <a:ext cx="2428539" cy="38712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0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양육자의 예상 점수는 자녀의 실제 점수보다 낮았습니다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하지만 점수 차이는 평균 이하로 자녀의 능력을 잘 파악하고 있는 것으로 보여집니다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2" name="모서리가 둥근 직사각형 141"/>
          <p:cNvSpPr/>
          <p:nvPr/>
        </p:nvSpPr>
        <p:spPr bwMode="auto">
          <a:xfrm>
            <a:off x="4953000" y="2540396"/>
            <a:ext cx="2428539" cy="38712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0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양육자의 예상 점수는 자녀의 실제 점수보다 낮았습니다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하지만 점수 차이는 평균 이하로 자녀의 능력을 잘 파악하고 있는 것으로 보여집니다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3" name="모서리가 둥근 직사각형 142"/>
          <p:cNvSpPr/>
          <p:nvPr/>
        </p:nvSpPr>
        <p:spPr bwMode="auto">
          <a:xfrm>
            <a:off x="4953000" y="3038286"/>
            <a:ext cx="2428539" cy="38712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0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양육자의 예상 점수는 자녀의 실제 점수보다 낮았습니다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하지만 점수 차이는 평균 이하로 자녀의 능력을 잘 파악하고 있는 것으로 보여집니다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4" name="모서리가 둥근 직사각형 143"/>
          <p:cNvSpPr/>
          <p:nvPr/>
        </p:nvSpPr>
        <p:spPr bwMode="auto">
          <a:xfrm>
            <a:off x="4953000" y="3523226"/>
            <a:ext cx="2428539" cy="38712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0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양육자의 예상 점수는 자녀의 실제 점수보다 낮았습니다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하지만 점수 차이는 평균 이하로 자녀의 능력을 잘 파악하고 있는 것으로 보여집니다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41915" y="1132041"/>
            <a:ext cx="1428949" cy="438211"/>
          </a:xfrm>
          <a:prstGeom prst="rect">
            <a:avLst/>
          </a:prstGeom>
        </p:spPr>
      </p:pic>
      <p:sp>
        <p:nvSpPr>
          <p:cNvPr id="145" name="모서리가 둥근 직사각형 144"/>
          <p:cNvSpPr/>
          <p:nvPr/>
        </p:nvSpPr>
        <p:spPr bwMode="auto">
          <a:xfrm>
            <a:off x="4375904" y="1218532"/>
            <a:ext cx="1046245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양육자 눈높이 점수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7" name="순서도: 연결자 146"/>
          <p:cNvSpPr/>
          <p:nvPr/>
        </p:nvSpPr>
        <p:spPr bwMode="auto">
          <a:xfrm>
            <a:off x="3874549" y="106760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366" name="Picture 6" descr="https://static.thenounproject.com/png/1220191-200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5576" y="1641015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static.thenounproject.com/png/1740164-200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5576" y="2107397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277" y="359928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277" y="313131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277" y="265059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14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상세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786851"/>
              </p:ext>
            </p:extLst>
          </p:nvPr>
        </p:nvGraphicFramePr>
        <p:xfrm>
          <a:off x="323417" y="1196752"/>
          <a:ext cx="9094080" cy="3362222"/>
        </p:xfrm>
        <a:graphic>
          <a:graphicData uri="http://schemas.openxmlformats.org/drawingml/2006/table">
            <a:tbl>
              <a:tblPr/>
              <a:tblGrid>
                <a:gridCol w="231071">
                  <a:extLst>
                    <a:ext uri="{9D8B030D-6E8A-4147-A177-3AD203B41FA5}">
                      <a16:colId xmlns:a16="http://schemas.microsoft.com/office/drawing/2014/main" val="4247259686"/>
                    </a:ext>
                  </a:extLst>
                </a:gridCol>
                <a:gridCol w="231071">
                  <a:extLst>
                    <a:ext uri="{9D8B030D-6E8A-4147-A177-3AD203B41FA5}">
                      <a16:colId xmlns:a16="http://schemas.microsoft.com/office/drawing/2014/main" val="235227907"/>
                    </a:ext>
                  </a:extLst>
                </a:gridCol>
                <a:gridCol w="2971440">
                  <a:extLst>
                    <a:ext uri="{9D8B030D-6E8A-4147-A177-3AD203B41FA5}">
                      <a16:colId xmlns:a16="http://schemas.microsoft.com/office/drawing/2014/main" val="3018750309"/>
                    </a:ext>
                  </a:extLst>
                </a:gridCol>
                <a:gridCol w="2830249">
                  <a:extLst>
                    <a:ext uri="{9D8B030D-6E8A-4147-A177-3AD203B41FA5}">
                      <a16:colId xmlns:a16="http://schemas.microsoft.com/office/drawing/2014/main" val="1020807996"/>
                    </a:ext>
                  </a:extLst>
                </a:gridCol>
                <a:gridCol w="2830249">
                  <a:extLst>
                    <a:ext uri="{9D8B030D-6E8A-4147-A177-3AD203B41FA5}">
                      <a16:colId xmlns:a16="http://schemas.microsoft.com/office/drawing/2014/main" val="122116957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문구 순서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962179"/>
                  </a:ext>
                </a:extLst>
              </a:tr>
              <a:tr h="7776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자녀의 실제 점수는 양육자의 예상 점수보다 </a:t>
                      </a:r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</a:t>
                      </a:r>
                      <a:r>
                        <a:rPr lang="ko-KR" altLang="en-US" sz="10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았습니다</a:t>
                      </a:r>
                      <a:r>
                        <a:rPr lang="en-US" altLang="ko-KR" sz="10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예상하신 점수보다 자녀의 점수가 낮았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자녀의 실제 점수는 양육자의 예상 점수보다 높았습니다</a:t>
                      </a:r>
                      <a:r>
                        <a:rPr lang="en-US" altLang="ko-KR" sz="10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예상하신 점수보다 자녀의 점수가 높았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000" strike="sngStrik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자녀의 실제 점수는 양육자의 예상 점수와 같았습니다</a:t>
                      </a:r>
                      <a:r>
                        <a:rPr lang="en-US" altLang="ko-KR" sz="1000" strike="sngStrike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fontAlgn="ctr"/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자녀의 점수는 예상하신 점수와 같아서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941188"/>
                  </a:ext>
                </a:extLst>
              </a:tr>
              <a:tr h="7776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점수 차이는 평균 이하로 자녀의 능력을 잘 파악하고 있는 것으로 보여집니다</a:t>
                      </a:r>
                      <a:r>
                        <a:rPr lang="en-US" altLang="ko-KR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지만 차이는 작아서 자녀의 능력을 잘 파악하고 있다고 볼 수 있습니다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자녀의 능력을 정확하게 파악하고 </a:t>
                      </a:r>
                      <a:r>
                        <a:rPr lang="ko-KR" altLang="en-US" sz="10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있는 것으로 보여집니다</a:t>
                      </a:r>
                      <a:r>
                        <a:rPr lang="en-US" altLang="ko-KR" sz="10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74282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자녀의 능력을 정확하게 파악하고 있다고 볼 수 있습니다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04170"/>
                  </a:ext>
                </a:extLst>
              </a:tr>
              <a:tr h="7776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점수 차이는 평균 수준으로 자녀의 능력을 어느정도 파악하고 있는 것으로 보여집니다</a:t>
                      </a:r>
                      <a:r>
                        <a:rPr lang="en-US" altLang="ko-KR" sz="10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지만 차이는 크지 않아 자녀의 능력을 대체로 파악하고 있다고 볼 수 있습니다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039166"/>
                  </a:ext>
                </a:extLst>
              </a:tr>
              <a:tr h="7776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점수 차이는 평균보다 큰 수준으로 자녀의 능력을 충분히 파악하고 있지 못한 것으로 보여집니다</a:t>
                      </a:r>
                      <a:r>
                        <a:rPr lang="en-US" altLang="ko-KR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차이도 커서 자녀의 능력을 충분히 파악하지 못한 것으로 보여집니다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38" marR="7638" marT="76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799876"/>
                  </a:ext>
                </a:extLst>
              </a:tr>
            </a:tbl>
          </a:graphicData>
        </a:graphic>
      </p:graphicFrame>
      <p:pic>
        <p:nvPicPr>
          <p:cNvPr id="15362" name="Picture 2" descr="icon-emo-02@2x.png (57Ã5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165332"/>
            <a:ext cx="448698" cy="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con-emo-01@2x.png (57Ã5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365908"/>
            <a:ext cx="448698" cy="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con-emo-03@2x.png (56Ã56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48" y="3964756"/>
            <a:ext cx="440826" cy="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icon-emo-01@2x.png (57Ã5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417" y="2544613"/>
            <a:ext cx="448698" cy="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모서리가 둥근 직사각형 125"/>
          <p:cNvSpPr/>
          <p:nvPr/>
        </p:nvSpPr>
        <p:spPr bwMode="auto">
          <a:xfrm>
            <a:off x="347704" y="4616394"/>
            <a:ext cx="7989672" cy="61280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예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 –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이면서 상인 경우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</a:t>
            </a:r>
          </a:p>
          <a:p>
            <a:pPr font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예상하신 점수보다 자녀의 점수가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낮았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지만 차이는 작아서 자녀의 능력을 잘 파악하고 있다고 볼 수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있습니다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347704" y="5912538"/>
            <a:ext cx="5541400" cy="61280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예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 =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인 경우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</a:t>
            </a:r>
          </a:p>
          <a:p>
            <a:pPr font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자녀의 점수는 예상하신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점수와 같아서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자녀의 능력을 정확하게 파악하고 있다고 볼 수 있습니다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47704" y="5262132"/>
            <a:ext cx="7989672" cy="61280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예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+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이면서 하인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경우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</a:t>
            </a:r>
          </a:p>
          <a:p>
            <a:pPr fontAlgn="ctr"/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예상하신 점수보다 자녀의 점수가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높았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점수 차이도 커서 자녀의 능력을 충분히 파악하지 못한 것으로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보여집니다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54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상세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 rot="5400000">
            <a:off x="2890310" y="1817178"/>
            <a:ext cx="559605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4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5241798" y="2325997"/>
            <a:ext cx="234443" cy="1026399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5503122" y="2325997"/>
            <a:ext cx="407527" cy="1026399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5937538" y="2325997"/>
            <a:ext cx="676212" cy="1026399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6640634" y="2325997"/>
            <a:ext cx="407527" cy="1026399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7075046" y="2325997"/>
            <a:ext cx="241427" cy="1026399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68" name="모서리가 둥근 직사각형 167"/>
          <p:cNvSpPr/>
          <p:nvPr/>
        </p:nvSpPr>
        <p:spPr bwMode="auto">
          <a:xfrm>
            <a:off x="5695062" y="3422476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6489157" y="3425749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6092042" y="3398721"/>
            <a:ext cx="362842" cy="134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/>
                </a:solidFill>
                <a:latin typeface="+mn-ea"/>
              </a:rPr>
              <a:t>아동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6901799" y="3401994"/>
            <a:ext cx="362842" cy="134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/>
                </a:solidFill>
                <a:latin typeface="+mn-ea"/>
              </a:rPr>
              <a:t>양육자</a:t>
            </a:r>
          </a:p>
        </p:txBody>
      </p:sp>
      <p:sp>
        <p:nvSpPr>
          <p:cNvPr id="214" name="직사각형 213"/>
          <p:cNvSpPr/>
          <p:nvPr/>
        </p:nvSpPr>
        <p:spPr bwMode="auto">
          <a:xfrm>
            <a:off x="4063879" y="2326001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 동기</a:t>
            </a:r>
          </a:p>
        </p:txBody>
      </p:sp>
      <p:sp>
        <p:nvSpPr>
          <p:cNvPr id="215" name="직사각형 214"/>
          <p:cNvSpPr/>
          <p:nvPr/>
        </p:nvSpPr>
        <p:spPr bwMode="auto">
          <a:xfrm>
            <a:off x="4063879" y="2681209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 성향</a:t>
            </a:r>
          </a:p>
        </p:txBody>
      </p:sp>
      <p:sp>
        <p:nvSpPr>
          <p:cNvPr id="216" name="직사각형 215"/>
          <p:cNvSpPr/>
          <p:nvPr/>
        </p:nvSpPr>
        <p:spPr bwMode="auto">
          <a:xfrm>
            <a:off x="4063879" y="3036416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 태도</a:t>
            </a:r>
          </a:p>
        </p:txBody>
      </p:sp>
      <p:sp>
        <p:nvSpPr>
          <p:cNvPr id="218" name="순서도: 연결자 217"/>
          <p:cNvSpPr/>
          <p:nvPr/>
        </p:nvSpPr>
        <p:spPr bwMode="auto">
          <a:xfrm>
            <a:off x="6537510" y="2336400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75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219" name="모서리가 둥근 직사각형 218"/>
          <p:cNvSpPr/>
          <p:nvPr/>
        </p:nvSpPr>
        <p:spPr bwMode="auto">
          <a:xfrm rot="10800000">
            <a:off x="5256603" y="2411862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0" name="모서리가 둥근 직사각형 219"/>
          <p:cNvSpPr/>
          <p:nvPr/>
        </p:nvSpPr>
        <p:spPr bwMode="auto">
          <a:xfrm rot="10800000">
            <a:off x="5256605" y="2493999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1" name="직사각형 220"/>
          <p:cNvSpPr/>
          <p:nvPr/>
        </p:nvSpPr>
        <p:spPr bwMode="auto">
          <a:xfrm>
            <a:off x="5268258" y="1965077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매우</a:t>
            </a:r>
            <a:endParaRPr lang="en-US" altLang="ko-KR" sz="800" kern="0" dirty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222" name="직사각형 221"/>
          <p:cNvSpPr/>
          <p:nvPr/>
        </p:nvSpPr>
        <p:spPr bwMode="auto">
          <a:xfrm>
            <a:off x="5644611" y="1965077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부족</a:t>
            </a:r>
          </a:p>
        </p:txBody>
      </p:sp>
      <p:sp>
        <p:nvSpPr>
          <p:cNvPr id="223" name="직사각형 222"/>
          <p:cNvSpPr/>
          <p:nvPr/>
        </p:nvSpPr>
        <p:spPr bwMode="auto">
          <a:xfrm>
            <a:off x="6163972" y="1965077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보통</a:t>
            </a:r>
          </a:p>
        </p:txBody>
      </p:sp>
      <p:sp>
        <p:nvSpPr>
          <p:cNvPr id="225" name="직사각형 224"/>
          <p:cNvSpPr/>
          <p:nvPr/>
        </p:nvSpPr>
        <p:spPr bwMode="auto">
          <a:xfrm>
            <a:off x="6683333" y="1965077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226" name="직사각형 225"/>
          <p:cNvSpPr/>
          <p:nvPr/>
        </p:nvSpPr>
        <p:spPr bwMode="auto">
          <a:xfrm>
            <a:off x="7074365" y="1965077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매우</a:t>
            </a:r>
            <a:endParaRPr lang="en-US" altLang="ko-KR" sz="800" kern="0" dirty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227" name="모서리가 둥근 직사각형 226"/>
          <p:cNvSpPr/>
          <p:nvPr/>
        </p:nvSpPr>
        <p:spPr bwMode="auto">
          <a:xfrm rot="10800000">
            <a:off x="5256603" y="2757072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8" name="모서리가 둥근 직사각형 227"/>
          <p:cNvSpPr/>
          <p:nvPr/>
        </p:nvSpPr>
        <p:spPr bwMode="auto">
          <a:xfrm rot="10800000">
            <a:off x="5256605" y="2839205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0" name="모서리가 둥근 직사각형 229"/>
          <p:cNvSpPr/>
          <p:nvPr/>
        </p:nvSpPr>
        <p:spPr bwMode="auto">
          <a:xfrm rot="10800000">
            <a:off x="5256603" y="3119007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1" name="모서리가 둥근 직사각형 230"/>
          <p:cNvSpPr/>
          <p:nvPr/>
        </p:nvSpPr>
        <p:spPr bwMode="auto">
          <a:xfrm rot="10800000">
            <a:off x="5256605" y="3201144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2" name="순서도: 연결자 231"/>
          <p:cNvSpPr/>
          <p:nvPr/>
        </p:nvSpPr>
        <p:spPr bwMode="auto">
          <a:xfrm>
            <a:off x="6549462" y="2685636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56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233" name="순서도: 연결자 232"/>
          <p:cNvSpPr/>
          <p:nvPr/>
        </p:nvSpPr>
        <p:spPr bwMode="auto">
          <a:xfrm>
            <a:off x="6549462" y="3047573"/>
            <a:ext cx="283885" cy="170787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44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235" name="모서리가 둥근 직사각형 234"/>
          <p:cNvSpPr/>
          <p:nvPr/>
        </p:nvSpPr>
        <p:spPr bwMode="auto">
          <a:xfrm>
            <a:off x="4041742" y="1166452"/>
            <a:ext cx="1397702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 흥미 검사</a:t>
            </a:r>
          </a:p>
        </p:txBody>
      </p:sp>
      <p:sp>
        <p:nvSpPr>
          <p:cNvPr id="236" name="모서리가 둥근 직사각형 235"/>
          <p:cNvSpPr/>
          <p:nvPr/>
        </p:nvSpPr>
        <p:spPr bwMode="auto">
          <a:xfrm>
            <a:off x="4035552" y="1422701"/>
            <a:ext cx="3273591" cy="420416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아이가 책을 읽는 이유부터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독서할 때 나타나는 행동과 마음가짐 등의 심리적 요인을 측정합니다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322742" y="1014639"/>
            <a:ext cx="3267401" cy="4676884"/>
          </a:xfrm>
          <a:prstGeom prst="roundRect">
            <a:avLst>
              <a:gd name="adj" fmla="val 165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4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직사각형 199"/>
          <p:cNvSpPr/>
          <p:nvPr/>
        </p:nvSpPr>
        <p:spPr bwMode="auto">
          <a:xfrm>
            <a:off x="359615" y="1088951"/>
            <a:ext cx="569549" cy="138158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사실적 이해</a:t>
            </a:r>
          </a:p>
        </p:txBody>
      </p:sp>
      <p:sp>
        <p:nvSpPr>
          <p:cNvPr id="201" name="직사각형 200"/>
          <p:cNvSpPr/>
          <p:nvPr/>
        </p:nvSpPr>
        <p:spPr bwMode="auto">
          <a:xfrm>
            <a:off x="359966" y="4121691"/>
            <a:ext cx="569198" cy="153616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비판적 이해</a:t>
            </a:r>
          </a:p>
        </p:txBody>
      </p:sp>
      <p:sp>
        <p:nvSpPr>
          <p:cNvPr id="203" name="직사각형 202"/>
          <p:cNvSpPr/>
          <p:nvPr/>
        </p:nvSpPr>
        <p:spPr bwMode="auto">
          <a:xfrm>
            <a:off x="958242" y="4121286"/>
            <a:ext cx="2600435" cy="153826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독서능력검사에서 비판적 이해 영역이 ‘부족’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글에 나타난 사실과 의견을 구별하고 글 내용의 타당성과 적절성을 판단하는데 어려움을 느끼며 다양한 관점으로 글을 감상하는 능력이 동일한 연령대의 평균보다 낮은 수준입니다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 err="1">
                <a:latin typeface="+mn-ea"/>
              </a:rPr>
              <a:t>비판적이해</a:t>
            </a:r>
            <a:r>
              <a:rPr lang="ko-KR" altLang="en-US" sz="800" kern="0" dirty="0">
                <a:latin typeface="+mn-ea"/>
              </a:rPr>
              <a:t> 능력의 개선을 위해서 </a:t>
            </a: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다소 쉬운 책을 읽으면서 글 안의 사실과 의견을 구분하고 글의 교훈이나 가치 등을 인식하는 연습을 지속적으로 할 필요가 있습니다</a:t>
            </a:r>
            <a:r>
              <a:rPr lang="en-US" altLang="ko-KR" sz="800" kern="0" dirty="0">
                <a:latin typeface="+mn-ea"/>
              </a:rPr>
              <a:t>.</a:t>
            </a:r>
          </a:p>
        </p:txBody>
      </p:sp>
      <p:sp>
        <p:nvSpPr>
          <p:cNvPr id="204" name="직사각형 203"/>
          <p:cNvSpPr/>
          <p:nvPr/>
        </p:nvSpPr>
        <p:spPr bwMode="auto">
          <a:xfrm>
            <a:off x="359615" y="2502423"/>
            <a:ext cx="569549" cy="158989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추론적 이해</a:t>
            </a:r>
          </a:p>
        </p:txBody>
      </p:sp>
      <p:sp>
        <p:nvSpPr>
          <p:cNvPr id="205" name="직사각형 204"/>
          <p:cNvSpPr/>
          <p:nvPr/>
        </p:nvSpPr>
        <p:spPr bwMode="auto">
          <a:xfrm>
            <a:off x="958244" y="2502511"/>
            <a:ext cx="2600435" cy="15903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독서능력검사에서 추론적 이해 영역이 ‘보통’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독서를 하면서 생략된 내용이나 배경지식을 활용하여 글의 내용을 추론하는데 어려움을 느끼지 않으며 글 속 사건의 결과를 예측하거나 작가의 의도를 파악하는 능력이 동일한 연령대의 평균과 유사한 수준입니다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 err="1">
                <a:latin typeface="+mn-ea"/>
              </a:rPr>
              <a:t>추론적이해</a:t>
            </a:r>
            <a:r>
              <a:rPr lang="ko-KR" altLang="en-US" sz="800" kern="0" dirty="0">
                <a:latin typeface="+mn-ea"/>
              </a:rPr>
              <a:t> 능력의 향상을 위해서 </a:t>
            </a: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추론에 필요한 다양한 배경지식을 쌓으려는 노력과 책을 읽은 후에 글의 주제나 작가의 의도를 파악하려는 연습이 필요합니다</a:t>
            </a:r>
            <a:r>
              <a:rPr lang="en-US" altLang="ko-KR" sz="800" kern="0" dirty="0">
                <a:latin typeface="+mn-ea"/>
              </a:rPr>
              <a:t>.</a:t>
            </a:r>
          </a:p>
        </p:txBody>
      </p:sp>
      <p:sp>
        <p:nvSpPr>
          <p:cNvPr id="206" name="직사각형 205"/>
          <p:cNvSpPr/>
          <p:nvPr/>
        </p:nvSpPr>
        <p:spPr bwMode="auto">
          <a:xfrm>
            <a:off x="958244" y="1089011"/>
            <a:ext cx="2601391" cy="13815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독서능력검사에서 사실적 이해 영역이 ‘보통’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독서 중에 읽은 글을 이해하고 요약하는데 어려움을 느끼지 않으며 글의 내용을 비교하고 글 안의 구조</a:t>
            </a:r>
            <a:r>
              <a:rPr lang="en-US" altLang="ko-KR" sz="800" kern="0" dirty="0">
                <a:latin typeface="+mn-ea"/>
              </a:rPr>
              <a:t>(</a:t>
            </a:r>
            <a:r>
              <a:rPr lang="ko-KR" altLang="en-US" sz="800" kern="0" dirty="0">
                <a:latin typeface="+mn-ea"/>
              </a:rPr>
              <a:t>대조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병렬</a:t>
            </a:r>
            <a:r>
              <a:rPr lang="en-US" altLang="ko-KR" sz="800" kern="0" dirty="0">
                <a:latin typeface="+mn-ea"/>
              </a:rPr>
              <a:t>)</a:t>
            </a:r>
            <a:r>
              <a:rPr lang="ko-KR" altLang="en-US" sz="800" kern="0" dirty="0">
                <a:latin typeface="+mn-ea"/>
              </a:rPr>
              <a:t>를 파악하는 능력이 동일한 연령대의 평균과 유사한 수준입니다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 err="1">
                <a:latin typeface="+mn-ea"/>
              </a:rPr>
              <a:t>사실적이해</a:t>
            </a:r>
            <a:r>
              <a:rPr lang="ko-KR" altLang="en-US" sz="800" kern="0" dirty="0">
                <a:latin typeface="+mn-ea"/>
              </a:rPr>
              <a:t> 능력의 향상을 위해서 </a:t>
            </a: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책에 나온 인물의 특성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사건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배경 등의 세부내용을 이해하거나 글쓴이의 주장과 근거를 파악하고 이해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회상하는 연습이 필요합니다</a:t>
            </a:r>
            <a:r>
              <a:rPr lang="en-US" altLang="ko-KR" sz="800" kern="0" dirty="0">
                <a:latin typeface="+mn-ea"/>
              </a:rPr>
              <a:t>. </a:t>
            </a:r>
          </a:p>
        </p:txBody>
      </p:sp>
      <p:grpSp>
        <p:nvGrpSpPr>
          <p:cNvPr id="271" name="그룹 270"/>
          <p:cNvGrpSpPr/>
          <p:nvPr/>
        </p:nvGrpSpPr>
        <p:grpSpPr>
          <a:xfrm>
            <a:off x="260466" y="5834704"/>
            <a:ext cx="3391953" cy="469284"/>
            <a:chOff x="260462" y="5834704"/>
            <a:chExt cx="3391953" cy="469284"/>
          </a:xfrm>
        </p:grpSpPr>
        <p:sp>
          <p:nvSpPr>
            <p:cNvPr id="272" name="모서리가 둥근 직사각형 271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273" name="직선 연결선 272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직사각형 273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275" name="직사각형 274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76" name="직사각형 275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277" name="직사각형 276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278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2" name="그림 2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3316744" y="5416658"/>
            <a:ext cx="247650" cy="238125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3316744" y="3850021"/>
            <a:ext cx="247650" cy="238125"/>
          </a:xfrm>
          <a:prstGeom prst="rect">
            <a:avLst/>
          </a:prstGeom>
        </p:spPr>
      </p:pic>
      <p:pic>
        <p:nvPicPr>
          <p:cNvPr id="284" name="그림 2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3316744" y="2227645"/>
            <a:ext cx="247650" cy="238125"/>
          </a:xfrm>
          <a:prstGeom prst="rect">
            <a:avLst/>
          </a:prstGeom>
        </p:spPr>
      </p:pic>
      <p:sp>
        <p:nvSpPr>
          <p:cNvPr id="105" name="모서리가 둥근 직사각형 104"/>
          <p:cNvSpPr/>
          <p:nvPr/>
        </p:nvSpPr>
        <p:spPr bwMode="auto">
          <a:xfrm>
            <a:off x="4050988" y="3625804"/>
            <a:ext cx="3274694" cy="23524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설명보기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+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107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 bwMode="auto">
          <a:xfrm>
            <a:off x="4051489" y="3907803"/>
            <a:ext cx="3273699" cy="18854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독서흥미검사 결과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3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개 세부영역에서 독서동기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독서성향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독서태도의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순으로 높은 점수를 받았습니다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높은 점수를 받은 독서동기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보통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독자로서 자기 자신에 대해 일반적인 수준의 자신감을 가지고 읽기 활동을 하고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독자로서의 자신감을 높일 수 있도록 본인의 수준에 맞는 도서를 선택하여 완벽하게 이해하는 연습을 하면 좋습니다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낮은 점수를 받은 독서태도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보통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책 속 내용에 집중하거나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독서활동에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스스로 참여하는 정도가 일반적인 수준입니다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아동의 관심사와 관련된 책들을 제공해주고 스스로 선택하고 계획하여 책을 읽어볼 수 있도록 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115" name="직사각형 11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16" name="직사각형 115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78" name="순서도: 연결자 77"/>
          <p:cNvSpPr/>
          <p:nvPr/>
        </p:nvSpPr>
        <p:spPr bwMode="auto">
          <a:xfrm>
            <a:off x="6547686" y="2492896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75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79" name="순서도: 연결자 78"/>
          <p:cNvSpPr/>
          <p:nvPr/>
        </p:nvSpPr>
        <p:spPr bwMode="auto">
          <a:xfrm>
            <a:off x="6559638" y="2842132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56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80" name="순서도: 연결자 79"/>
          <p:cNvSpPr/>
          <p:nvPr/>
        </p:nvSpPr>
        <p:spPr bwMode="auto">
          <a:xfrm>
            <a:off x="6559638" y="3204069"/>
            <a:ext cx="283885" cy="170787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44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3999344" y="3602032"/>
            <a:ext cx="3375296" cy="295485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삭제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66596" y="2835901"/>
            <a:ext cx="4183125" cy="220850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양육자님의 예상 결과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중 가장 높은 점수를 받은 것은 독서태도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우수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가장 낮은 점수를 받은 것은 독서동기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보통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실제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양육자님의 예상을 비교한 결과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양육자간의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차이가 작은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독서동기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독서성향으로 대체적으로 잘 파악하고 있는 편입니다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상태에 대한 양육자님의 예측은 자녀와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양육자간의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관계는 물론 이후의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독서흥미를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고취하는 데에도 영향을 미칠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독서에 대한 관심과 태도를 주의 깊게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살펴봐주시기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동일한 연령대에 비해 자녀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양육자간의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차이가 큰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세부영역은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독서태도 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책을 읽을 때 몰입해서 읽고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자발적으로 책을 읽는 계획을 세우고 이를 실행에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옮기는지와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관련됩니다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양육자님께서 자녀의 실제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독서흥미를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잘 파악하기 위해서는 독서를 함께 하는 시간을 마련하여 자녀의 독서활동을 지켜보고 자녀의 태도를 확인해보시면 도움이 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9750" y="1451141"/>
            <a:ext cx="3256626" cy="1401796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 bwMode="auto">
          <a:xfrm>
            <a:off x="8549229" y="1552997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잘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8549229" y="2019379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어느정도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8549229" y="2517226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5447" y="1014638"/>
            <a:ext cx="1428949" cy="438211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 bwMode="auto">
          <a:xfrm>
            <a:off x="7799436" y="1101129"/>
            <a:ext cx="1046245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양육자 눈높이 점수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5" name="Picture 6" descr="https://static.thenounproject.com/png/1220191-200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7432" y="1523612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https://static.thenounproject.com/png/1740164-200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7432" y="1989994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9133" y="253319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5726" y="1452175"/>
            <a:ext cx="743947" cy="14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상세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3747"/>
              </p:ext>
            </p:extLst>
          </p:nvPr>
        </p:nvGraphicFramePr>
        <p:xfrm>
          <a:off x="7764776" y="797803"/>
          <a:ext cx="2141226" cy="47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상세 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 rot="5400000">
            <a:off x="2880943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241798" y="3211021"/>
            <a:ext cx="234443" cy="171732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5503122" y="3211021"/>
            <a:ext cx="407527" cy="171732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5937538" y="3211021"/>
            <a:ext cx="676212" cy="171732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6640634" y="3211021"/>
            <a:ext cx="407527" cy="171732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7075046" y="3211021"/>
            <a:ext cx="241427" cy="171732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5695062" y="5068463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6489157" y="5071736"/>
            <a:ext cx="365515" cy="86711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092043" y="5044706"/>
            <a:ext cx="362842" cy="134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/>
                </a:solidFill>
                <a:latin typeface="+mn-ea"/>
              </a:rPr>
              <a:t>아동</a:t>
            </a:r>
          </a:p>
        </p:txBody>
      </p:sp>
      <p:sp>
        <p:nvSpPr>
          <p:cNvPr id="76" name="직사각형 75"/>
          <p:cNvSpPr/>
          <p:nvPr/>
        </p:nvSpPr>
        <p:spPr bwMode="auto">
          <a:xfrm>
            <a:off x="6901800" y="5047979"/>
            <a:ext cx="362842" cy="134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>
                <a:solidFill>
                  <a:schemeClr val="tx1"/>
                </a:solidFill>
                <a:latin typeface="+mn-ea"/>
              </a:rPr>
              <a:t>양육자</a:t>
            </a:r>
            <a:endParaRPr lang="ko-KR" altLang="en-US" sz="900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4063879" y="3211023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가정 </a:t>
            </a:r>
            <a:r>
              <a:rPr lang="ko-KR" altLang="en-US" sz="900" kern="0" dirty="0" smtClean="0">
                <a:latin typeface="+mn-ea"/>
              </a:rPr>
              <a:t>외 </a:t>
            </a:r>
            <a:endParaRPr lang="en-US" altLang="ko-KR" sz="900" kern="0" dirty="0"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 지원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4063879" y="3566232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가정 </a:t>
            </a:r>
            <a:r>
              <a:rPr lang="ko-KR" altLang="en-US" sz="900" kern="0" dirty="0" smtClean="0">
                <a:latin typeface="+mn-ea"/>
              </a:rPr>
              <a:t>내</a:t>
            </a:r>
            <a:endParaRPr lang="en-US" altLang="ko-KR" sz="900" kern="0" dirty="0"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 </a:t>
            </a:r>
            <a:r>
              <a:rPr lang="ko-KR" altLang="en-US" sz="900" kern="0" dirty="0" smtClean="0">
                <a:latin typeface="+mn-ea"/>
              </a:rPr>
              <a:t>환경</a:t>
            </a:r>
            <a:endParaRPr lang="ko-KR" altLang="en-US" sz="900" kern="0" dirty="0">
              <a:latin typeface="+mn-ea"/>
            </a:endParaRPr>
          </a:p>
        </p:txBody>
      </p:sp>
      <p:sp>
        <p:nvSpPr>
          <p:cNvPr id="81" name="순서도: 연결자 80"/>
          <p:cNvSpPr/>
          <p:nvPr/>
        </p:nvSpPr>
        <p:spPr bwMode="auto">
          <a:xfrm>
            <a:off x="6537510" y="3250816"/>
            <a:ext cx="283885" cy="155261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70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 rot="10800000">
            <a:off x="5256603" y="3296885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 rot="10800000">
            <a:off x="5256605" y="3379020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5268258" y="2850099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매우</a:t>
            </a:r>
            <a:endParaRPr lang="en-US" altLang="ko-KR" sz="800" kern="0" dirty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95" name="직사각형 94"/>
          <p:cNvSpPr/>
          <p:nvPr/>
        </p:nvSpPr>
        <p:spPr bwMode="auto">
          <a:xfrm>
            <a:off x="5644611" y="2850099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부족</a:t>
            </a:r>
          </a:p>
        </p:txBody>
      </p:sp>
      <p:sp>
        <p:nvSpPr>
          <p:cNvPr id="96" name="직사각형 95"/>
          <p:cNvSpPr/>
          <p:nvPr/>
        </p:nvSpPr>
        <p:spPr bwMode="auto">
          <a:xfrm>
            <a:off x="6163972" y="2850099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보통</a:t>
            </a:r>
          </a:p>
        </p:txBody>
      </p:sp>
      <p:sp>
        <p:nvSpPr>
          <p:cNvPr id="97" name="직사각형 96"/>
          <p:cNvSpPr/>
          <p:nvPr/>
        </p:nvSpPr>
        <p:spPr bwMode="auto">
          <a:xfrm>
            <a:off x="6683333" y="2850099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7074365" y="2850099"/>
            <a:ext cx="233097" cy="2975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매우</a:t>
            </a:r>
            <a:endParaRPr lang="en-US" altLang="ko-KR" sz="800" kern="0" dirty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/>
                </a:solidFill>
                <a:latin typeface="+mn-ea"/>
              </a:rPr>
              <a:t>우수</a:t>
            </a:r>
          </a:p>
        </p:txBody>
      </p:sp>
      <p:sp>
        <p:nvSpPr>
          <p:cNvPr id="99" name="모서리가 둥근 직사각형 98"/>
          <p:cNvSpPr/>
          <p:nvPr/>
        </p:nvSpPr>
        <p:spPr bwMode="auto">
          <a:xfrm rot="10800000">
            <a:off x="5256603" y="3642091"/>
            <a:ext cx="982336" cy="82313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 bwMode="auto">
          <a:xfrm rot="10800000">
            <a:off x="5256604" y="3724225"/>
            <a:ext cx="962981" cy="8149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3" name="순서도: 연결자 102"/>
          <p:cNvSpPr/>
          <p:nvPr/>
        </p:nvSpPr>
        <p:spPr bwMode="auto">
          <a:xfrm>
            <a:off x="6321152" y="3600050"/>
            <a:ext cx="283885" cy="155261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56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105" name="모서리가 둥근 직사각형 104"/>
          <p:cNvSpPr/>
          <p:nvPr/>
        </p:nvSpPr>
        <p:spPr bwMode="auto">
          <a:xfrm>
            <a:off x="4052570" y="2132856"/>
            <a:ext cx="1397702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 환경 검사</a:t>
            </a:r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4046381" y="2389105"/>
            <a:ext cx="3273591" cy="420416"/>
          </a:xfrm>
          <a:prstGeom prst="round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아이의 독서 활동에 영향을 미칠 수 있는 가정 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외의 책 읽는 환경을 측정합니다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3988842" y="619559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3983960" y="619559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 bwMode="auto">
          <a:xfrm>
            <a:off x="6609382" y="651165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121" name="직사각형 120"/>
          <p:cNvSpPr/>
          <p:nvPr/>
        </p:nvSpPr>
        <p:spPr bwMode="auto">
          <a:xfrm>
            <a:off x="5794357" y="651165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4979334" y="651165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127" name="직사각형 126"/>
          <p:cNvSpPr/>
          <p:nvPr/>
        </p:nvSpPr>
        <p:spPr bwMode="auto">
          <a:xfrm>
            <a:off x="4164309" y="651165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128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625914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625914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624850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624850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모서리가 둥근 직사각형 150"/>
          <p:cNvSpPr/>
          <p:nvPr/>
        </p:nvSpPr>
        <p:spPr bwMode="auto">
          <a:xfrm>
            <a:off x="320644" y="1437275"/>
            <a:ext cx="3267401" cy="4460974"/>
          </a:xfrm>
          <a:prstGeom prst="roundRect">
            <a:avLst>
              <a:gd name="adj" fmla="val 165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349256" y="3084395"/>
            <a:ext cx="575525" cy="174604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독서성향</a:t>
            </a:r>
          </a:p>
        </p:txBody>
      </p:sp>
      <p:sp>
        <p:nvSpPr>
          <p:cNvPr id="238" name="직사각형 237"/>
          <p:cNvSpPr/>
          <p:nvPr/>
        </p:nvSpPr>
        <p:spPr bwMode="auto">
          <a:xfrm>
            <a:off x="959053" y="3084326"/>
            <a:ext cx="2600435" cy="174272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독서흥미검사에서 독서성향 영역이 ‘보통’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책이나 독서에 대해 가지는 재미와 선호와 관련된 호기심과 즐거움이 보통 수준으로 책에 대한 탐구심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궁금증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 err="1">
                <a:latin typeface="+mn-ea"/>
              </a:rPr>
              <a:t>책읽기에</a:t>
            </a:r>
            <a:r>
              <a:rPr lang="ko-KR" altLang="en-US" sz="800" kern="0" dirty="0">
                <a:latin typeface="+mn-ea"/>
              </a:rPr>
              <a:t> 대한 재미가 동일한 연령대의 평균과 유사한 편입니다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 err="1">
                <a:latin typeface="+mn-ea"/>
              </a:rPr>
              <a:t>독서성향을</a:t>
            </a:r>
            <a:r>
              <a:rPr lang="ko-KR" altLang="en-US" sz="800" kern="0" dirty="0">
                <a:latin typeface="+mn-ea"/>
              </a:rPr>
              <a:t> 개선하기 위해서는 호기심을 자극할 수 있는 다양한 장르와 쉽게 재미를 느낄 수 있는 수준의 도서를 제공할 필요가 있습니다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>
                <a:latin typeface="+mn-ea"/>
              </a:rPr>
              <a:t>또한 선호 장르의 책만 읽고 있지는 않은지 점검하고 새로운 분야에 도전하여 </a:t>
            </a:r>
            <a:r>
              <a:rPr lang="ko-KR" altLang="en-US" sz="800" kern="0" dirty="0" err="1">
                <a:latin typeface="+mn-ea"/>
              </a:rPr>
              <a:t>책읽기의</a:t>
            </a:r>
            <a:r>
              <a:rPr lang="ko-KR" altLang="en-US" sz="800" kern="0" dirty="0">
                <a:latin typeface="+mn-ea"/>
              </a:rPr>
              <a:t> 즐거움을 알아갈 수 있도록 하면 좋습니다</a:t>
            </a:r>
            <a:r>
              <a:rPr lang="en-US" altLang="ko-KR" sz="800" kern="0" dirty="0">
                <a:latin typeface="+mn-ea"/>
              </a:rPr>
              <a:t>.</a:t>
            </a:r>
          </a:p>
        </p:txBody>
      </p:sp>
      <p:sp>
        <p:nvSpPr>
          <p:cNvPr id="250" name="모서리가 둥근 직사각형 249"/>
          <p:cNvSpPr/>
          <p:nvPr/>
        </p:nvSpPr>
        <p:spPr bwMode="auto">
          <a:xfrm>
            <a:off x="4033761" y="5478718"/>
            <a:ext cx="3273699" cy="6491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rmAutofit fontScale="550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김웅진의 독서환경검사 결과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세부영역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중 가장 높은 점수를 받은 것은 매체기반 독서환경이고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가장 낮은 점수를 받은 것은 학교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지역사회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독서환경입니다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높은 점수를 받은 매체기반 독서환경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세부영역은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우수 수준입니다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김웅진은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스마트 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북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패드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인터넷 등의 매체를 독서에 잘 활용하고 있는 편입니다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낮은 점수를 받은 학교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지역사회 독서환경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세부영역은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보통 수준입니다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김웅진은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학교나 지역사회 도서관의 거리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보유도서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등에 대체로 만족합니다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도서관에는 다양하고 좋은 책들이 많이 구비되어 있으니 도서관에서 책을 보거나 도서 대여를 활발하게 해보는 것을 추천합니다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317556" y="4584160"/>
            <a:ext cx="247650" cy="238125"/>
          </a:xfrm>
          <a:prstGeom prst="rect">
            <a:avLst/>
          </a:prstGeom>
        </p:spPr>
      </p:pic>
      <p:sp>
        <p:nvSpPr>
          <p:cNvPr id="93" name="모서리가 둥근 직사각형 92"/>
          <p:cNvSpPr/>
          <p:nvPr/>
        </p:nvSpPr>
        <p:spPr bwMode="auto">
          <a:xfrm>
            <a:off x="4049073" y="5281988"/>
            <a:ext cx="3274694" cy="235244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설명보기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+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6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모서리가 둥근 직사각형 86"/>
          <p:cNvSpPr/>
          <p:nvPr/>
        </p:nvSpPr>
        <p:spPr bwMode="auto">
          <a:xfrm>
            <a:off x="317209" y="1179602"/>
            <a:ext cx="1042665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영역별 결과 해석</a:t>
            </a:r>
          </a:p>
        </p:txBody>
      </p:sp>
      <p:sp>
        <p:nvSpPr>
          <p:cNvPr id="101" name="직사각형 100"/>
          <p:cNvSpPr/>
          <p:nvPr/>
        </p:nvSpPr>
        <p:spPr bwMode="auto">
          <a:xfrm>
            <a:off x="349256" y="1470866"/>
            <a:ext cx="579775" cy="158421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독서동기</a:t>
            </a:r>
          </a:p>
        </p:txBody>
      </p:sp>
      <p:sp>
        <p:nvSpPr>
          <p:cNvPr id="102" name="직사각형 101"/>
          <p:cNvSpPr/>
          <p:nvPr/>
        </p:nvSpPr>
        <p:spPr bwMode="auto">
          <a:xfrm>
            <a:off x="959053" y="1470927"/>
            <a:ext cx="2601391" cy="15841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독서흥미검사에서 독서동기 영역이 ‘우수’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독서를 유발하여 독서활동을 원활하게 하는 독서효능감과 목적의식이 높은 수준이기 때문에 자신감과 자기 신념을 가지고 독서활동을 지속하거나 완결할 수 있으며 주어진 상황에 적합한 </a:t>
            </a:r>
            <a:r>
              <a:rPr lang="ko-KR" altLang="en-US" sz="800" kern="0" dirty="0" err="1">
                <a:latin typeface="+mn-ea"/>
              </a:rPr>
              <a:t>독서목적과</a:t>
            </a:r>
            <a:r>
              <a:rPr lang="ko-KR" altLang="en-US" sz="800" kern="0" dirty="0">
                <a:latin typeface="+mn-ea"/>
              </a:rPr>
              <a:t> 목표를 인식하는 수준이 동일한 연령대의 평균에 비해 우수한 편입니다</a:t>
            </a:r>
            <a:r>
              <a:rPr lang="en-US" altLang="ko-KR" sz="800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우수한 </a:t>
            </a:r>
            <a:r>
              <a:rPr lang="ko-KR" altLang="en-US" sz="800" kern="0" dirty="0" err="1">
                <a:latin typeface="+mn-ea"/>
              </a:rPr>
              <a:t>독서동기를</a:t>
            </a:r>
            <a:r>
              <a:rPr lang="ko-KR" altLang="en-US" sz="800" kern="0" dirty="0">
                <a:latin typeface="+mn-ea"/>
              </a:rPr>
              <a:t> 고취하기 위해서는 성공적인 </a:t>
            </a:r>
            <a:r>
              <a:rPr lang="ko-KR" altLang="en-US" sz="800" kern="0" dirty="0" err="1">
                <a:latin typeface="+mn-ea"/>
              </a:rPr>
              <a:t>독서경험을</a:t>
            </a:r>
            <a:r>
              <a:rPr lang="ko-KR" altLang="en-US" sz="800" kern="0" dirty="0">
                <a:latin typeface="+mn-ea"/>
              </a:rPr>
              <a:t> 꾸준하게 제공하여 독자로서 자신감을 높이고 바람직한 독서효능감을 형성해가면 좋습니다</a:t>
            </a:r>
            <a:r>
              <a:rPr lang="en-US" altLang="ko-KR" sz="800" kern="0" dirty="0">
                <a:latin typeface="+mn-ea"/>
              </a:rPr>
              <a:t>. 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317556" y="2812179"/>
            <a:ext cx="247650" cy="238125"/>
          </a:xfrm>
          <a:prstGeom prst="rect">
            <a:avLst/>
          </a:prstGeom>
        </p:spPr>
      </p:pic>
      <p:sp>
        <p:nvSpPr>
          <p:cNvPr id="124" name="직사각형 123"/>
          <p:cNvSpPr/>
          <p:nvPr/>
        </p:nvSpPr>
        <p:spPr bwMode="auto">
          <a:xfrm>
            <a:off x="349256" y="4859759"/>
            <a:ext cx="560162" cy="101433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독서태도</a:t>
            </a:r>
          </a:p>
        </p:txBody>
      </p:sp>
      <p:sp>
        <p:nvSpPr>
          <p:cNvPr id="126" name="직사각형 125"/>
          <p:cNvSpPr/>
          <p:nvPr/>
        </p:nvSpPr>
        <p:spPr bwMode="auto">
          <a:xfrm>
            <a:off x="959053" y="4856307"/>
            <a:ext cx="2600435" cy="101433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독서흥미검사에서 독서태도 영역이 ‘보통’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latin typeface="+mn-ea"/>
              </a:rPr>
              <a:t>김웅진은</a:t>
            </a:r>
            <a:r>
              <a:rPr lang="ko-KR" altLang="en-US" sz="800" kern="0" dirty="0">
                <a:latin typeface="+mn-ea"/>
              </a:rPr>
              <a:t> 독서를 할 때 보이는 몰입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주도성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실행이 보통 수준으로 </a:t>
            </a:r>
            <a:r>
              <a:rPr lang="ko-KR" altLang="en-US" sz="800" kern="0" dirty="0" err="1">
                <a:latin typeface="+mn-ea"/>
              </a:rPr>
              <a:t>책읽기에</a:t>
            </a:r>
            <a:r>
              <a:rPr lang="ko-KR" altLang="en-US" sz="800" kern="0" dirty="0">
                <a:latin typeface="+mn-ea"/>
              </a:rPr>
              <a:t> 집중하거나 스스로 독서활동을 계획하여 결정하고 실천하는 능력이 동일한 연령대의 평균과 유사한 수준입니다</a:t>
            </a:r>
            <a:r>
              <a:rPr lang="en-US" altLang="ko-KR" sz="800" kern="0" dirty="0">
                <a:latin typeface="+mn-ea"/>
              </a:rPr>
              <a:t>.</a:t>
            </a:r>
          </a:p>
        </p:txBody>
      </p:sp>
      <p:grpSp>
        <p:nvGrpSpPr>
          <p:cNvPr id="132" name="그룹 131"/>
          <p:cNvGrpSpPr/>
          <p:nvPr/>
        </p:nvGrpSpPr>
        <p:grpSpPr>
          <a:xfrm>
            <a:off x="260464" y="5834704"/>
            <a:ext cx="3391953" cy="469284"/>
            <a:chOff x="260462" y="5834704"/>
            <a:chExt cx="3391953" cy="469284"/>
          </a:xfrm>
        </p:grpSpPr>
        <p:sp>
          <p:nvSpPr>
            <p:cNvPr id="133" name="모서리가 둥근 직사각형 132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134" name="직선 연결선 133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직사각형 134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136" name="직사각형 135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7" name="직사각형 136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138" name="직사각형 137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139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모서리가 둥근 직사각형 142"/>
          <p:cNvSpPr/>
          <p:nvPr/>
        </p:nvSpPr>
        <p:spPr bwMode="auto">
          <a:xfrm>
            <a:off x="4054640" y="1014640"/>
            <a:ext cx="3267401" cy="762831"/>
          </a:xfrm>
          <a:prstGeom prst="roundRect">
            <a:avLst>
              <a:gd name="adj" fmla="val 165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4084237" y="1082912"/>
            <a:ext cx="586996" cy="67321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4700313" y="1079460"/>
            <a:ext cx="2600435" cy="67321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latin typeface="+mn-ea"/>
              </a:rPr>
              <a:t>독서태도를</a:t>
            </a:r>
            <a:r>
              <a:rPr lang="ko-KR" altLang="en-US" sz="800" kern="0" dirty="0">
                <a:latin typeface="+mn-ea"/>
              </a:rPr>
              <a:t> 개선하기 위해서는 책 속 내용에 집중할 수 있도록 흥미를 느끼는 분야의 쉬운 책들을 본인이 선정할 수 있게 하고 독서 계획을 세워서 실천하는 활동을 꾸준히 연습하면 좋습니다</a:t>
            </a:r>
            <a:r>
              <a:rPr lang="en-US" altLang="ko-KR" sz="800" kern="0" dirty="0">
                <a:latin typeface="+mn-ea"/>
              </a:rPr>
              <a:t>. 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057860" y="1509785"/>
            <a:ext cx="247650" cy="238125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3975325" y="722600"/>
            <a:ext cx="3423489" cy="37471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직사각형 15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54" name="직사각형 15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85" name="직사각형 84"/>
          <p:cNvSpPr/>
          <p:nvPr/>
        </p:nvSpPr>
        <p:spPr bwMode="auto">
          <a:xfrm>
            <a:off x="4068740" y="3908484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latin typeface="+mn-ea"/>
              </a:rPr>
              <a:t>선생님</a:t>
            </a:r>
            <a:r>
              <a:rPr lang="en-US" altLang="ko-KR" sz="900" kern="0" dirty="0" smtClean="0">
                <a:latin typeface="+mn-ea"/>
              </a:rPr>
              <a:t>/</a:t>
            </a:r>
            <a:r>
              <a:rPr lang="ko-KR" altLang="en-US" sz="900" kern="0" dirty="0" smtClean="0">
                <a:latin typeface="+mn-ea"/>
              </a:rPr>
              <a:t>또래의</a:t>
            </a:r>
            <a:endParaRPr lang="en-US" altLang="ko-KR" sz="900" kern="0" dirty="0" smtClean="0"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latin typeface="+mn-ea"/>
              </a:rPr>
              <a:t>독서지원</a:t>
            </a:r>
            <a:endParaRPr lang="ko-KR" altLang="en-US" sz="900" kern="0" dirty="0">
              <a:latin typeface="+mn-ea"/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 rot="10800000">
            <a:off x="5261464" y="3984344"/>
            <a:ext cx="1236993" cy="78829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모서리가 둥근 직사각형 88"/>
          <p:cNvSpPr/>
          <p:nvPr/>
        </p:nvSpPr>
        <p:spPr bwMode="auto">
          <a:xfrm rot="10800000">
            <a:off x="5261466" y="4066478"/>
            <a:ext cx="1212621" cy="78049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순서도: 연결자 89"/>
          <p:cNvSpPr/>
          <p:nvPr/>
        </p:nvSpPr>
        <p:spPr bwMode="auto">
          <a:xfrm>
            <a:off x="6554323" y="3904462"/>
            <a:ext cx="283885" cy="155261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69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점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4063879" y="4270107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latin typeface="+mn-ea"/>
              </a:rPr>
              <a:t>학교</a:t>
            </a:r>
            <a:r>
              <a:rPr lang="en-US" altLang="ko-KR" sz="900" kern="0" dirty="0" smtClean="0">
                <a:latin typeface="+mn-ea"/>
              </a:rPr>
              <a:t>/</a:t>
            </a:r>
            <a:r>
              <a:rPr lang="ko-KR" altLang="en-US" sz="900" kern="0" dirty="0" smtClean="0">
                <a:latin typeface="+mn-ea"/>
              </a:rPr>
              <a:t>지역사회</a:t>
            </a:r>
            <a:endParaRPr lang="en-US" altLang="ko-KR" sz="900" kern="0" dirty="0" smtClean="0"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latin typeface="+mn-ea"/>
              </a:rPr>
              <a:t>독서환경</a:t>
            </a:r>
            <a:endParaRPr lang="ko-KR" altLang="en-US" sz="900" kern="0" dirty="0"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 rot="10800000">
            <a:off x="5256603" y="4345966"/>
            <a:ext cx="721862" cy="96418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 bwMode="auto">
          <a:xfrm rot="10800000">
            <a:off x="5256604" y="4428100"/>
            <a:ext cx="707639" cy="95464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1" name="순서도: 연결자 110"/>
          <p:cNvSpPr/>
          <p:nvPr/>
        </p:nvSpPr>
        <p:spPr bwMode="auto">
          <a:xfrm>
            <a:off x="6037267" y="4266085"/>
            <a:ext cx="283885" cy="155261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34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점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4068740" y="4612359"/>
            <a:ext cx="1157020" cy="31598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latin typeface="+mn-ea"/>
              </a:rPr>
              <a:t>대체 기반</a:t>
            </a:r>
            <a:endParaRPr lang="en-US" altLang="ko-KR" sz="900" kern="0" dirty="0" smtClean="0"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latin typeface="+mn-ea"/>
              </a:rPr>
              <a:t>독서환경</a:t>
            </a:r>
            <a:endParaRPr lang="ko-KR" altLang="en-US" sz="900" kern="0" dirty="0"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 bwMode="auto">
          <a:xfrm rot="10800000">
            <a:off x="5261463" y="4688218"/>
            <a:ext cx="1480277" cy="86813"/>
          </a:xfrm>
          <a:prstGeom prst="roundRect">
            <a:avLst>
              <a:gd name="adj" fmla="val 13210"/>
            </a:avLst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 rot="10800000">
            <a:off x="5261465" y="4770352"/>
            <a:ext cx="1451112" cy="85954"/>
          </a:xfrm>
          <a:prstGeom prst="roundRect">
            <a:avLst>
              <a:gd name="adj" fmla="val 13210"/>
            </a:avLst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2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5" name="순서도: 연결자 114"/>
          <p:cNvSpPr/>
          <p:nvPr/>
        </p:nvSpPr>
        <p:spPr bwMode="auto">
          <a:xfrm>
            <a:off x="6753200" y="4608337"/>
            <a:ext cx="283885" cy="155261"/>
          </a:xfrm>
          <a:prstGeom prst="flowChartConnector">
            <a:avLst/>
          </a:prstGeom>
          <a:solidFill>
            <a:schemeClr val="accent4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82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점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순서도: 연결자 90"/>
          <p:cNvSpPr/>
          <p:nvPr/>
        </p:nvSpPr>
        <p:spPr bwMode="auto">
          <a:xfrm>
            <a:off x="6533363" y="3388522"/>
            <a:ext cx="283885" cy="155261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70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92" name="순서도: 연결자 91"/>
          <p:cNvSpPr/>
          <p:nvPr/>
        </p:nvSpPr>
        <p:spPr bwMode="auto">
          <a:xfrm>
            <a:off x="6317005" y="3737756"/>
            <a:ext cx="283885" cy="155261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56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점</a:t>
            </a:r>
          </a:p>
        </p:txBody>
      </p:sp>
      <p:sp>
        <p:nvSpPr>
          <p:cNvPr id="94" name="순서도: 연결자 93"/>
          <p:cNvSpPr/>
          <p:nvPr/>
        </p:nvSpPr>
        <p:spPr bwMode="auto">
          <a:xfrm>
            <a:off x="6550176" y="4042168"/>
            <a:ext cx="283885" cy="155261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69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점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7" name="순서도: 연결자 106"/>
          <p:cNvSpPr/>
          <p:nvPr/>
        </p:nvSpPr>
        <p:spPr bwMode="auto">
          <a:xfrm>
            <a:off x="6033120" y="4403791"/>
            <a:ext cx="283885" cy="155261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34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점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순서도: 연결자 115"/>
          <p:cNvSpPr/>
          <p:nvPr/>
        </p:nvSpPr>
        <p:spPr bwMode="auto">
          <a:xfrm>
            <a:off x="6749053" y="4746043"/>
            <a:ext cx="283885" cy="155261"/>
          </a:xfrm>
          <a:prstGeom prst="flowChartConnector">
            <a:avLst/>
          </a:prstGeom>
          <a:solidFill>
            <a:schemeClr val="accent5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tx1"/>
                </a:solidFill>
                <a:latin typeface="+mn-ea"/>
              </a:rPr>
              <a:t>82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점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3976057" y="5242476"/>
            <a:ext cx="3375296" cy="295485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삭제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186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 </a:t>
            </a:r>
            <a:r>
              <a:rPr lang="ko-KR" altLang="en-US" dirty="0" smtClean="0">
                <a:cs typeface="Times New Roman" pitchFamily="18" charset="0"/>
              </a:rPr>
              <a:t>상세 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70331"/>
              </p:ext>
            </p:extLst>
          </p:nvPr>
        </p:nvGraphicFramePr>
        <p:xfrm>
          <a:off x="7764776" y="797803"/>
          <a:ext cx="2141226" cy="47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상세 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174" y="788239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모서리가 둥근 직사각형 122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121" name="직사각형 120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 </a:t>
            </a:r>
            <a:r>
              <a:rPr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TIP</a:t>
            </a:r>
            <a:endParaRPr lang="ko-KR" altLang="en-US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상세결과</a:t>
            </a:r>
          </a:p>
        </p:txBody>
      </p:sp>
      <p:sp>
        <p:nvSpPr>
          <p:cNvPr id="127" name="직사각형 126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128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모서리가 둥근 직사각형 78"/>
          <p:cNvSpPr/>
          <p:nvPr/>
        </p:nvSpPr>
        <p:spPr bwMode="auto">
          <a:xfrm>
            <a:off x="319593" y="3991756"/>
            <a:ext cx="3273699" cy="97912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47500" lnSpcReduction="2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양육자님의 예상 결과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세부영역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중 비교적 높은 점수를 받은 것은 가족의 독서지원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보통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가정 내 독서환경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보통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이고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가장 낮은 점수를 받은 것은 매체기반 독서환경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보통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김웅진의 실제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독서환경과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양육자님의 예상을 비교한 결과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자녀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양육자간의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차이가 작은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세부영역은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가족의 독서지원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가정 내 독서환경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학교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지역사회 독서환경으로 잘 파악하고 있는 편입니다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자녀의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독서환경에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대한 양육자님의 예측은 독서환경 조성과 독서활동 개선에 영향을 미칠 수 있습니다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자녀에 대한 예측이 실제와 유사할수록 자녀의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독서활동에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긍정적인 영향을 줍니다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현재와 같이 김웅진의 독서환경을 잘 관리해주시기 바랍니다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동일한 연령대에 비해 자녀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양육자간의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차이가 큰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세부영역은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선생님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또래의 독서지원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매체기반 독서환경 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선생님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또래의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독서지원은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선생님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친구와 같은 주변 사람들의 독서에 대한 태도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지원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활동 등과 같은 사회문화적 상호작용을 의미합니다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양육자님께서 자녀의 실제 독서환경을 잘 파악하기 위해서는 선생님과 친구들의 독서에 대한 태도가 어떤지 알아보고 부족함이 있다면 가정에서 지원을 통해 보완해주시면 좋습니다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그리고 매체기반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독서환경은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스마트 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북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패드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인터넷 등과 같은 아동의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독서활동에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영향을 미칠 수 있는 매체와 관련된 환경을 의미합니다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양육자님께서 자녀의 실제 독서환경을 잘 파악하기 위해서는 자녀가 매체를 사용할 때 구체적으로 어떤 활동을 하는지 평소에 주의 깊게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살펴봐주시고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지도해주시면 좋습니다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320644" y="5229200"/>
            <a:ext cx="3267401" cy="669052"/>
          </a:xfrm>
          <a:prstGeom prst="roundRect">
            <a:avLst>
              <a:gd name="adj" fmla="val 165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349559" y="5290538"/>
            <a:ext cx="579775" cy="51472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가족의 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독서지원</a:t>
            </a:r>
          </a:p>
        </p:txBody>
      </p:sp>
      <p:sp>
        <p:nvSpPr>
          <p:cNvPr id="104" name="직사각형 103"/>
          <p:cNvSpPr/>
          <p:nvPr/>
        </p:nvSpPr>
        <p:spPr bwMode="auto">
          <a:xfrm>
            <a:off x="958414" y="5284895"/>
            <a:ext cx="2601391" cy="5111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독서환경검사에서 가족의 독서지원 영역이 ‘우수’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latin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320644" y="5013176"/>
            <a:ext cx="1042665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영역별 결과 해석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260464" y="5834704"/>
            <a:ext cx="3391953" cy="469284"/>
            <a:chOff x="260462" y="5834704"/>
            <a:chExt cx="3391953" cy="469284"/>
          </a:xfrm>
        </p:grpSpPr>
        <p:sp>
          <p:nvSpPr>
            <p:cNvPr id="135" name="모서리가 둥근 직사각형 134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136" name="직선 연결선 135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직사각형 136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138" name="직사각형 137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39" name="직사각형 138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140" name="직사각형 139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141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5" name="모서리가 둥근 직사각형 144"/>
          <p:cNvSpPr/>
          <p:nvPr/>
        </p:nvSpPr>
        <p:spPr bwMode="auto">
          <a:xfrm>
            <a:off x="4054640" y="1014639"/>
            <a:ext cx="3267401" cy="4686283"/>
          </a:xfrm>
          <a:prstGeom prst="roundRect">
            <a:avLst>
              <a:gd name="adj" fmla="val 1657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6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직사각형 156"/>
          <p:cNvSpPr/>
          <p:nvPr/>
        </p:nvSpPr>
        <p:spPr bwMode="auto">
          <a:xfrm>
            <a:off x="4083555" y="2505137"/>
            <a:ext cx="579775" cy="162825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900" dirty="0">
                <a:latin typeface="+mn-ea"/>
              </a:rPr>
              <a:t>학교</a:t>
            </a:r>
            <a:r>
              <a:rPr lang="en-US" altLang="ko-KR" sz="900" dirty="0">
                <a:latin typeface="+mn-ea"/>
              </a:rPr>
              <a:t>/</a:t>
            </a:r>
            <a:r>
              <a:rPr lang="ko-KR" altLang="en-US" sz="900" dirty="0">
                <a:latin typeface="+mn-ea"/>
              </a:rPr>
              <a:t>지역</a:t>
            </a:r>
          </a:p>
          <a:p>
            <a:pPr algn="ctr"/>
            <a:r>
              <a:rPr lang="ko-KR" altLang="en-US" sz="900" dirty="0">
                <a:latin typeface="+mn-ea"/>
              </a:rPr>
              <a:t>사회</a:t>
            </a:r>
          </a:p>
          <a:p>
            <a:pPr algn="ctr"/>
            <a:r>
              <a:rPr lang="ko-KR" altLang="en-US" sz="900" dirty="0">
                <a:latin typeface="+mn-ea"/>
              </a:rPr>
              <a:t>독서환경</a:t>
            </a:r>
          </a:p>
        </p:txBody>
      </p:sp>
      <p:sp>
        <p:nvSpPr>
          <p:cNvPr id="158" name="직사각형 157"/>
          <p:cNvSpPr/>
          <p:nvPr/>
        </p:nvSpPr>
        <p:spPr bwMode="auto">
          <a:xfrm>
            <a:off x="4692411" y="2505228"/>
            <a:ext cx="2601391" cy="16281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독서환경검사에서 학교</a:t>
            </a:r>
            <a:r>
              <a:rPr lang="en-US" altLang="ko-KR" sz="800" b="1" kern="0" dirty="0">
                <a:latin typeface="+mn-ea"/>
              </a:rPr>
              <a:t>/</a:t>
            </a:r>
            <a:r>
              <a:rPr lang="ko-KR" altLang="en-US" sz="800" b="1" kern="0" dirty="0">
                <a:latin typeface="+mn-ea"/>
              </a:rPr>
              <a:t>지역사회 독서환경 영역이 ‘부족’ 수준으로 나타났습니다</a:t>
            </a:r>
            <a:r>
              <a:rPr lang="en-US" altLang="ko-KR" sz="800" b="1" kern="0" dirty="0">
                <a:latin typeface="+mn-ea"/>
              </a:rPr>
              <a:t>.</a:t>
            </a:r>
            <a:r>
              <a:rPr lang="en-US" altLang="ko-KR" sz="800" kern="0" dirty="0">
                <a:latin typeface="+mn-ea"/>
              </a:rPr>
              <a:t>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학교 또는 지역 도서관의 접근성과 장서 수준 등이 동일한 연령대의 평균보다 낮은 편입니다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>
                <a:latin typeface="+mn-ea"/>
              </a:rPr>
              <a:t>김웅진의 학교</a:t>
            </a:r>
            <a:r>
              <a:rPr lang="en-US" altLang="ko-KR" sz="800" kern="0" dirty="0">
                <a:latin typeface="+mn-ea"/>
              </a:rPr>
              <a:t>/</a:t>
            </a:r>
            <a:r>
              <a:rPr lang="ko-KR" altLang="en-US" sz="800" kern="0" dirty="0">
                <a:latin typeface="+mn-ea"/>
              </a:rPr>
              <a:t>지역사회 독서환경을 개선하기 위해서는 도서관 주최의 다양한 독서 행사 등에 참여하여 친근함을 높이거나 도서관 장서의 수준을 파악하여 아동 독자의 독서활동을 지원해주시기 바랍니다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>
                <a:latin typeface="+mn-ea"/>
              </a:rPr>
              <a:t>또한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쉽게 개선될 수 없는 영역이기 때문에 가정의 독서환경 조성에 더욱 주의를 기울여주시기 바랍니다</a:t>
            </a:r>
            <a:r>
              <a:rPr lang="en-US" altLang="ko-KR" sz="800" kern="0" dirty="0">
                <a:latin typeface="+mn-ea"/>
              </a:rPr>
              <a:t>.</a:t>
            </a:r>
          </a:p>
        </p:txBody>
      </p:sp>
      <p:sp>
        <p:nvSpPr>
          <p:cNvPr id="159" name="직사각형 158"/>
          <p:cNvSpPr/>
          <p:nvPr/>
        </p:nvSpPr>
        <p:spPr bwMode="auto">
          <a:xfrm>
            <a:off x="4083555" y="4173075"/>
            <a:ext cx="579775" cy="148816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900" dirty="0">
                <a:latin typeface="+mn-ea"/>
              </a:rPr>
              <a:t>매체기반</a:t>
            </a:r>
          </a:p>
          <a:p>
            <a:pPr algn="ctr"/>
            <a:r>
              <a:rPr lang="ko-KR" altLang="en-US" sz="900" dirty="0">
                <a:latin typeface="+mn-ea"/>
              </a:rPr>
              <a:t>독서환경</a:t>
            </a:r>
          </a:p>
        </p:txBody>
      </p:sp>
      <p:sp>
        <p:nvSpPr>
          <p:cNvPr id="160" name="직사각형 159"/>
          <p:cNvSpPr/>
          <p:nvPr/>
        </p:nvSpPr>
        <p:spPr bwMode="auto">
          <a:xfrm>
            <a:off x="4692411" y="4173152"/>
            <a:ext cx="2601391" cy="14880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독서환경검사에서 매체기반 독서환경 영역이 ‘우수’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latin typeface="+mn-ea"/>
              </a:rPr>
              <a:t>스마트폰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패드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인터넷 등을 활용하여 독서를 하거나 매체 등을 통해 책의 정보를 얻는 수준이 동일한 연령대의 평균에 비해 우수한 편입니다</a:t>
            </a:r>
            <a:r>
              <a:rPr lang="en-US" altLang="ko-KR" sz="800" kern="0" dirty="0">
                <a:latin typeface="+mn-ea"/>
              </a:rPr>
              <a:t>. </a:t>
            </a:r>
            <a:r>
              <a:rPr lang="ko-KR" altLang="en-US" sz="800" kern="0" dirty="0" err="1">
                <a:latin typeface="+mn-ea"/>
              </a:rPr>
              <a:t>김웅진이</a:t>
            </a:r>
            <a:r>
              <a:rPr lang="ko-KR" altLang="en-US" sz="800" kern="0" dirty="0">
                <a:latin typeface="+mn-ea"/>
              </a:rPr>
              <a:t> 다양한 매체를 활용하여 독서활동을 영유하는 것을 칭찬해주시고 매체를 기반으로 하는 </a:t>
            </a:r>
            <a:r>
              <a:rPr lang="ko-KR" altLang="en-US" sz="800" kern="0" dirty="0" err="1">
                <a:latin typeface="+mn-ea"/>
              </a:rPr>
              <a:t>독서환경에</a:t>
            </a:r>
            <a:r>
              <a:rPr lang="ko-KR" altLang="en-US" sz="800" kern="0" dirty="0">
                <a:latin typeface="+mn-ea"/>
              </a:rPr>
              <a:t> 너무 의존하지 않도록 </a:t>
            </a:r>
            <a:r>
              <a:rPr lang="ko-KR" altLang="en-US" sz="800" kern="0" dirty="0" err="1">
                <a:latin typeface="+mn-ea"/>
              </a:rPr>
              <a:t>종이책</a:t>
            </a:r>
            <a:r>
              <a:rPr lang="ko-KR" altLang="en-US" sz="800" kern="0" dirty="0">
                <a:latin typeface="+mn-ea"/>
              </a:rPr>
              <a:t> 독서활동을 추천</a:t>
            </a:r>
            <a:r>
              <a:rPr lang="en-US" altLang="ko-KR" sz="800" kern="0" dirty="0">
                <a:latin typeface="+mn-ea"/>
              </a:rPr>
              <a:t>, </a:t>
            </a:r>
            <a:r>
              <a:rPr lang="ko-KR" altLang="en-US" sz="800" kern="0" dirty="0">
                <a:latin typeface="+mn-ea"/>
              </a:rPr>
              <a:t>격려해 주시기 바랍니다</a:t>
            </a:r>
            <a:r>
              <a:rPr lang="en-US" altLang="ko-KR" sz="800" kern="0" dirty="0">
                <a:latin typeface="+mn-ea"/>
              </a:rPr>
              <a:t>..</a:t>
            </a: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3316917" y="5551761"/>
            <a:ext cx="247650" cy="238125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047483" y="3887969"/>
            <a:ext cx="247650" cy="238125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7047483" y="5417717"/>
            <a:ext cx="247650" cy="238125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 bwMode="auto">
          <a:xfrm>
            <a:off x="4081082" y="1905376"/>
            <a:ext cx="579777" cy="55746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선생님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또래의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독서지원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4689938" y="1903356"/>
            <a:ext cx="2600435" cy="55630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독서환경검사에서 선생님</a:t>
            </a:r>
            <a:r>
              <a:rPr lang="en-US" altLang="ko-KR" sz="800" b="1" kern="0" dirty="0">
                <a:latin typeface="+mn-ea"/>
              </a:rPr>
              <a:t>/</a:t>
            </a:r>
            <a:r>
              <a:rPr lang="ko-KR" altLang="en-US" sz="800" b="1" kern="0" dirty="0">
                <a:latin typeface="+mn-ea"/>
              </a:rPr>
              <a:t>또래의 독서지원 영역이 ‘우수’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47483" y="2216777"/>
            <a:ext cx="247650" cy="2381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74" y="1550636"/>
            <a:ext cx="3256626" cy="239882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 bwMode="auto">
          <a:xfrm>
            <a:off x="1385653" y="1652493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잘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1385653" y="2118875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어느정도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1385653" y="2616722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1385653" y="3114612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1385653" y="3599552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871" y="1114134"/>
            <a:ext cx="1428949" cy="438211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 bwMode="auto">
          <a:xfrm>
            <a:off x="635860" y="1200625"/>
            <a:ext cx="1046245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양육자 눈높이 점수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8" name="Picture 6" descr="https://static.thenounproject.com/png/1220191-200.png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856" y="1623108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https://static.thenounproject.com/png/1740164-200.png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856" y="2089490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557" y="358137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557" y="311340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557" y="263268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043" y="1547001"/>
            <a:ext cx="721440" cy="2402462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 bwMode="auto">
          <a:xfrm>
            <a:off x="4090676" y="1291220"/>
            <a:ext cx="579777" cy="57681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가정 내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latin typeface="+mn-ea"/>
              </a:rPr>
              <a:t>독서환경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4699533" y="1291217"/>
            <a:ext cx="2600435" cy="5768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err="1" smtClean="0">
                <a:latin typeface="+mn-ea"/>
              </a:rPr>
              <a:t>김웅진은</a:t>
            </a:r>
            <a:r>
              <a:rPr lang="en-US" altLang="ko-KR" sz="800" b="1" kern="0" dirty="0" smtClean="0">
                <a:latin typeface="+mn-ea"/>
              </a:rPr>
              <a:t> </a:t>
            </a:r>
            <a:r>
              <a:rPr lang="ko-KR" altLang="en-US" sz="800" b="1" kern="0" dirty="0">
                <a:latin typeface="+mn-ea"/>
              </a:rPr>
              <a:t>독서환경검사에서 가정 내 독서환경 영역이 ‘보통’ 수준으로 나타났습니다</a:t>
            </a:r>
            <a:r>
              <a:rPr lang="en-US" altLang="ko-KR" sz="800" b="1" kern="0" dirty="0"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800" b="1" kern="0" dirty="0">
              <a:latin typeface="+mn-ea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058036" y="1625142"/>
            <a:ext cx="2476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(3. </a:t>
            </a:r>
            <a:r>
              <a:rPr lang="ko-KR" altLang="en-US" dirty="0" smtClean="0">
                <a:cs typeface="Times New Roman" pitchFamily="18" charset="0"/>
              </a:rPr>
              <a:t>독서 활동 </a:t>
            </a:r>
            <a:r>
              <a:rPr lang="en-US" altLang="ko-KR" dirty="0" smtClean="0">
                <a:cs typeface="Times New Roman" pitchFamily="18" charset="0"/>
              </a:rPr>
              <a:t>TIP)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469999"/>
              </p:ext>
            </p:extLst>
          </p:nvPr>
        </p:nvGraphicFramePr>
        <p:xfrm>
          <a:off x="7764776" y="797803"/>
          <a:ext cx="2141226" cy="30316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3.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 활동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북패드를 잘 활용하고 있나요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북패드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활용현황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북클럽 회원일 경우에만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재검 시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아이가 책을 잘 읽고 있나요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독서현황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추천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!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독서활동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2442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독서지도를 어떻게 해야 할까요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?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양육자 독서지도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자녀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양육자 검사 시에만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9903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TIP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독서지도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자녀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양육자 검사 시에만 노출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6654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 rot="5400000">
            <a:off x="2882857" y="1824632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75325" y="741286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9106" y="795521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7357095" y="1094000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독서 활동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TIP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 bwMode="auto">
          <a:xfrm>
            <a:off x="343597" y="2852936"/>
            <a:ext cx="2368273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아이가 책을 잘 읽고 있나요</a:t>
            </a:r>
            <a:r>
              <a:rPr lang="en-US" altLang="ko-KR" sz="1000" kern="0" dirty="0">
                <a:solidFill>
                  <a:srgbClr val="000000"/>
                </a:solidFill>
              </a:rPr>
              <a:t>?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4130761" y="1221289"/>
            <a:ext cx="2046375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독서지도를 어떻게 해야 할까요</a:t>
            </a:r>
            <a:r>
              <a:rPr lang="en-US" altLang="ko-KR" sz="1000" kern="0" dirty="0">
                <a:solidFill>
                  <a:srgbClr val="000000"/>
                </a:solidFill>
              </a:rPr>
              <a:t>?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310005" y="3140969"/>
            <a:ext cx="3273699" cy="1116502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77500" lnSpcReduction="20000"/>
          </a:bodyPr>
          <a:lstStyle/>
          <a:p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김웅진은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동일한 연령대의 친구들과 비교했을 때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독서활동이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우수 수준이며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독서에 대한 흥미는 보통 수준입니다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독서에 대해 보통 수준의 관심과 흥미를 보이고 있으며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실제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독서활동도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보통 수준으로 하고 있습니다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특별히 독서에 대해 부정적으로 생각하고 있지는 않으나 흥미와 관심을 갖고 독서를 좋아하는 단계는 아니며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학교의 권장도서 읽기나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독후감상문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쓰기를 위한 강제적 독서를 하고 있는 편이라고 볼 수 있습니다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독서에 대해 흥미를 느끼지 못한 채로 지나치게 독서를 강요당하면 오히려 독서를 싫어하게 될 수 있으니 자발적으로 흥미를 느껴 독서를 할 수 있도록 격려해주시면 좋습니다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아동이 책을 읽기에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독서환경이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적절한지 점검이 필요합니다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책을 읽는 공간에서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TV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등을 멀리하고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책에 집중할 수 있도록 독서환경을 조용하고 쾌적하게 유지해줄 필요가 있습니다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4050222" y="1549972"/>
            <a:ext cx="3273699" cy="79076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김웅진의 양육자님의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독서태도는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동일한 연령대의 양육자 평균에 비해 부족 수준입니다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양육자의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독서태도는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김웅진의 독서태도 형성에 영향을 줄 수 있는 요인입니다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양육자님의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독서활동과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태도를 점검하시고 좋은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롤모델이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될 수 있도록 노력해주시기 바랍니다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김웅진의 바람직한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독서활동과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태도 형성을 위해서 다음의 사항을 참고해주시기 바랍니다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2" name="순서도: 연결자 121"/>
          <p:cNvSpPr/>
          <p:nvPr/>
        </p:nvSpPr>
        <p:spPr bwMode="auto">
          <a:xfrm>
            <a:off x="127941" y="283749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265343" y="5834704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260464" y="583470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 bwMode="auto">
          <a:xfrm>
            <a:off x="2885886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54" name="직사각형 53"/>
          <p:cNvSpPr/>
          <p:nvPr/>
        </p:nvSpPr>
        <p:spPr bwMode="auto">
          <a:xfrm>
            <a:off x="2070858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독서 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TIP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1255835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440810" y="6150765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57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907" y="5898251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932" y="5898251"/>
            <a:ext cx="212746" cy="212746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19" y="5887614"/>
            <a:ext cx="234022" cy="234022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0344" y="5887614"/>
            <a:ext cx="234022" cy="234022"/>
          </a:xfrm>
          <a:prstGeom prst="rect">
            <a:avLst/>
          </a:prstGeom>
          <a:noFill/>
          <a:ln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모서리가 둥근 직사각형 60"/>
          <p:cNvSpPr/>
          <p:nvPr/>
        </p:nvSpPr>
        <p:spPr bwMode="auto">
          <a:xfrm>
            <a:off x="3988842" y="5835555"/>
            <a:ext cx="3387073" cy="469284"/>
          </a:xfrm>
          <a:prstGeom prst="roundRect">
            <a:avLst>
              <a:gd name="adj" fmla="val 1744"/>
            </a:avLst>
          </a:prstGeom>
          <a:ln w="6350"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t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accent5"/>
              </a:solidFill>
              <a:latin typeface="+mn-ea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H="1">
            <a:off x="3983960" y="5835553"/>
            <a:ext cx="33919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 bwMode="auto">
          <a:xfrm>
            <a:off x="6609382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독서플랜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5794357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독서 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TIP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4979334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상세결과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4164309" y="6151613"/>
            <a:ext cx="482941" cy="1109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종합결과</a:t>
            </a:r>
          </a:p>
        </p:txBody>
      </p:sp>
      <p:pic>
        <p:nvPicPr>
          <p:cNvPr id="67" name="Picture 2" descr="https://static.thenounproject.com/png/200056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9404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https://static.thenounproject.com/png/1277606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428" y="5899100"/>
            <a:ext cx="212746" cy="21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https://static.thenounproject.com/png/957725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15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s://static.thenounproject.com/png/1439802-200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840" y="5888463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598939" y="4416125"/>
            <a:ext cx="249605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TIP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343597" y="1502294"/>
            <a:ext cx="2368273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북패드를 잘 활용하고 있나요</a:t>
            </a:r>
            <a:r>
              <a:rPr lang="en-US" altLang="ko-KR" sz="1000" kern="0" dirty="0">
                <a:solidFill>
                  <a:srgbClr val="000000"/>
                </a:solidFill>
              </a:rPr>
              <a:t>?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310005" y="1790327"/>
            <a:ext cx="3273699" cy="919386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김웅진은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북패드를 활용하는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독서활동이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동일한 연령대의 평균과 비교하여 우수 수준이며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북패드를 활용하는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</a:rPr>
              <a:t>독서활동에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 대한 흥미는 우수 수준입니다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독서에 충분한 관심과 재미를 느끼고 있으며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이것은 북패드를 이용한 독서활동에도 잘 연결되어 북패드를 활발하게 이용하여 독서하고 있습니다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북패드를 이용해서 단지 책을 읽는 수준에서 더 나아가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다양한 독후 활동을 수행하고 관련 내용에 대해 학습하는 등의 도움을 받을 수 있습니다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4376936" y="2543917"/>
            <a:ext cx="249605" cy="19412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0" rIns="3600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TIP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290" name="Picture 2" descr="https://static.thenounproject.com/png/201823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043" y="4330418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s://static.thenounproject.com/png/2018232-200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048" y="2419650"/>
            <a:ext cx="311483" cy="31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모서리가 둥근 직사각형 85"/>
          <p:cNvSpPr/>
          <p:nvPr/>
        </p:nvSpPr>
        <p:spPr bwMode="auto">
          <a:xfrm>
            <a:off x="4160544" y="2873824"/>
            <a:ext cx="3020939" cy="156328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' - 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 후 대화하기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학생과 양육자가 각자 읽은 책에 대해 이야기해주고 서로 질문하며 대화하는 시간을 가지면서 독서에 대한 긍정적인 경험을 제공해주시기 바랍니다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 -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북패드와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독서현황을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점검하고 피드백해주기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정기적으로 </a:t>
            </a: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김웅진의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북패드 활용 현황과  독서활동을 점검하시고 그 내용을 함께 공유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논의하여 개선 방안을 마련하시기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4058609" y="2801590"/>
            <a:ext cx="3209046" cy="1455881"/>
          </a:xfrm>
          <a:prstGeom prst="roundRect">
            <a:avLst>
              <a:gd name="adj" fmla="val 6657"/>
            </a:avLst>
          </a:prstGeom>
          <a:noFill/>
          <a:ln>
            <a:solidFill>
              <a:srgbClr val="00206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415764" y="4733822"/>
            <a:ext cx="3144895" cy="105858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적극적인 독서활동을 위해 다음의 활동을 추천합니다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나만의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독서장소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찾아보기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  자신이 책을 읽을 때 편안함을 느끼는 공간을 찾아보기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 -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도서관 방문하기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  우리 동네 도서관이나 어린이 도서 보유와 도서 공간이 좋은 도서관을 찾아가 도서관에서의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독서활동에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흥미를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높여보시기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313829" y="4661588"/>
            <a:ext cx="3209046" cy="1102208"/>
          </a:xfrm>
          <a:prstGeom prst="roundRect">
            <a:avLst>
              <a:gd name="adj" fmla="val 6657"/>
            </a:avLst>
          </a:prstGeom>
          <a:noFill/>
          <a:ln>
            <a:solidFill>
              <a:srgbClr val="002060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순서도: 연결자 89"/>
          <p:cNvSpPr/>
          <p:nvPr/>
        </p:nvSpPr>
        <p:spPr bwMode="auto">
          <a:xfrm>
            <a:off x="127941" y="44121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278425" y="1481611"/>
            <a:ext cx="3252422" cy="1190073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1" name="순서도: 연결자 80"/>
          <p:cNvSpPr/>
          <p:nvPr/>
        </p:nvSpPr>
        <p:spPr bwMode="auto">
          <a:xfrm>
            <a:off x="127941" y="1515628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4058306" y="1168500"/>
            <a:ext cx="3252422" cy="3161918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dirty="0" smtClean="0">
                <a:solidFill>
                  <a:schemeClr val="bg1"/>
                </a:solidFill>
              </a:rPr>
              <a:t>자녀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+</a:t>
            </a:r>
            <a:r>
              <a:rPr lang="ko-KR" altLang="en-US" sz="1400" b="1" kern="0" dirty="0" smtClean="0">
                <a:solidFill>
                  <a:schemeClr val="bg1"/>
                </a:solidFill>
              </a:rPr>
              <a:t>양육자 검사 시에만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4" name="순서도: 연결자 83"/>
          <p:cNvSpPr/>
          <p:nvPr/>
        </p:nvSpPr>
        <p:spPr bwMode="auto">
          <a:xfrm>
            <a:off x="3914777" y="121967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순서도: 연결자 91"/>
          <p:cNvSpPr/>
          <p:nvPr/>
        </p:nvSpPr>
        <p:spPr bwMode="auto">
          <a:xfrm>
            <a:off x="3914777" y="254995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05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 </a:t>
            </a:r>
            <a:r>
              <a:rPr lang="ko-KR" altLang="en-US" dirty="0" smtClean="0">
                <a:cs typeface="Times New Roman" pitchFamily="18" charset="0"/>
              </a:rPr>
              <a:t>맞춤 독서 플랜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7330"/>
              </p:ext>
            </p:extLst>
          </p:nvPr>
        </p:nvGraphicFramePr>
        <p:xfrm>
          <a:off x="6837944" y="797802"/>
          <a:ext cx="3068058" cy="5514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804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2732254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209010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맞춤 독서 플랜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로직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구조상 </a:t>
                      </a:r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결과레벨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단계가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영역별로 다를 수 없음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흥미 점수 표시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해당 도서를 이미 보유하고 있을 경우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7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안내 말풍선 출력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비판적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논리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감상력으로 비판적 사고가 가능합니다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학습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학습과 연계하여 배경지식을 키웁니다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상상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풍부해진 경험으로 상상력이 커집니다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호기심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궁금증을 해결하면 지적 호기심이 높아집니다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900" kern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듣는 독서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많이 들으면 어휘력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900" kern="0" dirty="0" smtClean="0">
                          <a:solidFill>
                            <a:srgbClr val="000000"/>
                          </a:solidFill>
                        </a:rPr>
                        <a:t>이해력이 풍부 해집니다</a:t>
                      </a:r>
                      <a:r>
                        <a:rPr lang="en-US" altLang="ko-KR" sz="900" kern="0" dirty="0" smtClean="0">
                          <a:solidFill>
                            <a:srgbClr val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1" kern="0" baseline="0" dirty="0" smtClean="0">
                        <a:solidFill>
                          <a:srgbClr val="00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kern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kern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공간 부족 시 물음표 대신 해당 영역 클릭 만으로 말풍선 노출</a:t>
                      </a:r>
                      <a:r>
                        <a:rPr lang="en-US" altLang="ko-KR" sz="900" b="1" kern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도서 상세 보기 화면으로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도서 상세 보기 화면으로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이미 보유하고 있는 경우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음영 구분하여 표시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496254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도서 상세 보기 화면으로 이동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1" kern="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능력점수의</a:t>
                      </a:r>
                      <a:r>
                        <a:rPr lang="ko-KR" altLang="en-US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 백분위 기준으로 </a:t>
                      </a:r>
                      <a:r>
                        <a:rPr lang="en-US" altLang="ko-KR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30% </a:t>
                      </a:r>
                      <a:r>
                        <a:rPr lang="ko-KR" altLang="en-US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이하일 경우에만 노출</a:t>
                      </a:r>
                      <a:r>
                        <a:rPr lang="en-US" altLang="ko-KR" sz="900" b="1" kern="0" dirty="0" smtClean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6461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흥미 점수에 따른 최고점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최저점 표시 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 부족일 경우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최저점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 우수일 경우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최고점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14914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6837944" y="620114"/>
            <a:ext cx="3068058" cy="1760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 rot="5400000">
            <a:off x="-853925" y="1814598"/>
            <a:ext cx="5620722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+mn-ea"/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  <a:latin typeface="+mn-ea"/>
              </a:rPr>
              <a:t>독서진단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8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/>
          <p:cNvSpPr/>
          <p:nvPr/>
        </p:nvSpPr>
        <p:spPr bwMode="auto">
          <a:xfrm>
            <a:off x="3621370" y="1085545"/>
            <a:ext cx="48009" cy="52523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621370" y="108554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 bwMode="auto">
          <a:xfrm>
            <a:off x="314938" y="1196751"/>
            <a:ext cx="2011504" cy="23370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맞춤 독서 플랜</a:t>
            </a:r>
            <a:endParaRPr lang="ko-KR" altLang="en-US" sz="1000" b="1" kern="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315378" y="1440430"/>
            <a:ext cx="3273699" cy="980461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 lnSpcReduction="100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김웅진의 독서성장단계는 비판적독서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Level9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독서능력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독서흥미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독서환경검사를 토대로 영역별로 읽어야 할 도서를 아래와 같이 추천합니다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현재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독서수준에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적합한 도서는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맞춤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독서플랜으로 설계되었으며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차후 읽어야 할 도서는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심화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으로 계획하였습니다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더욱 탄탄하게 독서 역량을 기르기 위해서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강화 추천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 플랜도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제시하오니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살펴보시기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독서플랜 가이드와 북큐레이터의 안내를 참고하셔서 김웅진의 독서활동을 지원해주시기 바랍니다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314939" y="5878142"/>
            <a:ext cx="458522" cy="3591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듣는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1051803" y="5883454"/>
            <a:ext cx="2493514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조랑조랑 말놀이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마술피리 그림책 꼬마</a:t>
            </a:r>
          </a:p>
        </p:txBody>
      </p:sp>
      <p:sp>
        <p:nvSpPr>
          <p:cNvPr id="137" name="순서도: 연결자 136"/>
          <p:cNvSpPr/>
          <p:nvPr/>
        </p:nvSpPr>
        <p:spPr bwMode="auto">
          <a:xfrm>
            <a:off x="784059" y="5940899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L1</a:t>
            </a:r>
            <a:endParaRPr lang="ko-KR" altLang="en-US" sz="800" kern="0" dirty="0">
              <a:latin typeface="+mn-ea"/>
            </a:endParaRPr>
          </a:p>
        </p:txBody>
      </p:sp>
      <p:pic>
        <p:nvPicPr>
          <p:cNvPr id="142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6165303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256249" y="5856239"/>
            <a:ext cx="3391953" cy="469284"/>
            <a:chOff x="260462" y="5834704"/>
            <a:chExt cx="3391953" cy="469284"/>
          </a:xfrm>
        </p:grpSpPr>
        <p:sp>
          <p:nvSpPr>
            <p:cNvPr id="87" name="모서리가 둥근 직사각형 86"/>
            <p:cNvSpPr/>
            <p:nvPr/>
          </p:nvSpPr>
          <p:spPr bwMode="auto">
            <a:xfrm>
              <a:off x="265340" y="5834704"/>
              <a:ext cx="3387074" cy="469284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  <a:latin typeface="+mn-ea"/>
              </a:endParaRPr>
            </a:p>
          </p:txBody>
        </p:sp>
        <p:cxnSp>
          <p:nvCxnSpPr>
            <p:cNvPr id="88" name="직선 연결선 87"/>
            <p:cNvCxnSpPr/>
            <p:nvPr/>
          </p:nvCxnSpPr>
          <p:spPr>
            <a:xfrm flipH="1">
              <a:off x="260462" y="5834704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직사각형 88"/>
            <p:cNvSpPr/>
            <p:nvPr/>
          </p:nvSpPr>
          <p:spPr bwMode="auto">
            <a:xfrm>
              <a:off x="2885883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kern="0" dirty="0">
                  <a:solidFill>
                    <a:schemeClr val="tx1"/>
                  </a:solidFill>
                  <a:latin typeface="+mn-ea"/>
                </a:rPr>
                <a:t>독서플랜</a:t>
              </a: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2070858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독서 </a:t>
              </a:r>
              <a:r>
                <a:rPr lang="en-US" altLang="ko-KR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TIP</a:t>
              </a:r>
              <a:endParaRPr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255834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상세결과</a:t>
              </a:r>
            </a:p>
          </p:txBody>
        </p:sp>
        <p:sp>
          <p:nvSpPr>
            <p:cNvPr id="92" name="직사각형 91"/>
            <p:cNvSpPr/>
            <p:nvPr/>
          </p:nvSpPr>
          <p:spPr bwMode="auto">
            <a:xfrm>
              <a:off x="440810" y="6150765"/>
              <a:ext cx="482941" cy="11093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종합결과</a:t>
              </a:r>
            </a:p>
          </p:txBody>
        </p:sp>
        <p:pic>
          <p:nvPicPr>
            <p:cNvPr id="93" name="Picture 2" descr="https://static.thenounproject.com/png/2000565-200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07" y="5898250"/>
              <a:ext cx="212747" cy="212747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4" descr="https://static.thenounproject.com/png/1277606-200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931" y="5898250"/>
              <a:ext cx="212747" cy="212747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6" descr="https://static.thenounproject.com/png/957725-200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317" y="5887612"/>
              <a:ext cx="234022" cy="234022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0" descr="https://static.thenounproject.com/png/1439802-200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0342" y="5887612"/>
              <a:ext cx="234022" cy="234022"/>
            </a:xfrm>
            <a:prstGeom prst="rect">
              <a:avLst/>
            </a:prstGeom>
            <a:noFill/>
            <a:ln>
              <a:noFil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8" name="직사각형 137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44" name="직사각형 143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sp>
        <p:nvSpPr>
          <p:cNvPr id="112" name="직사각형 111"/>
          <p:cNvSpPr/>
          <p:nvPr/>
        </p:nvSpPr>
        <p:spPr bwMode="auto">
          <a:xfrm>
            <a:off x="314939" y="3217685"/>
            <a:ext cx="458522" cy="727775"/>
          </a:xfrm>
          <a:prstGeom prst="rect">
            <a:avLst/>
          </a:prstGeom>
          <a:solidFill>
            <a:srgbClr val="00B0F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비판적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sp>
        <p:nvSpPr>
          <p:cNvPr id="117" name="직사각형 116"/>
          <p:cNvSpPr/>
          <p:nvPr/>
        </p:nvSpPr>
        <p:spPr bwMode="auto">
          <a:xfrm>
            <a:off x="314939" y="3971040"/>
            <a:ext cx="458522" cy="11099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학습 </a:t>
            </a:r>
            <a:endParaRPr lang="en-US" altLang="ko-KR" sz="800" b="1" kern="0" dirty="0">
              <a:latin typeface="+mn-ea"/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latin typeface="+mn-ea"/>
              </a:rPr>
              <a:t>독서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877365" y="3356992"/>
            <a:ext cx="48009" cy="15990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latin typeface="+mn-ea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1542547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사회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역사</a:t>
            </a:r>
          </a:p>
        </p:txBody>
      </p:sp>
      <p:sp>
        <p:nvSpPr>
          <p:cNvPr id="150" name="직사각형 149"/>
          <p:cNvSpPr/>
          <p:nvPr/>
        </p:nvSpPr>
        <p:spPr bwMode="auto">
          <a:xfrm>
            <a:off x="2033293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예술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체육</a:t>
            </a:r>
          </a:p>
        </p:txBody>
      </p:sp>
      <p:sp>
        <p:nvSpPr>
          <p:cNvPr id="151" name="직사각형 150"/>
          <p:cNvSpPr/>
          <p:nvPr/>
        </p:nvSpPr>
        <p:spPr bwMode="auto">
          <a:xfrm>
            <a:off x="2524037" y="2807518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수학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과학</a:t>
            </a:r>
          </a:p>
        </p:txBody>
      </p:sp>
      <p:sp>
        <p:nvSpPr>
          <p:cNvPr id="153" name="직사각형 152"/>
          <p:cNvSpPr/>
          <p:nvPr/>
        </p:nvSpPr>
        <p:spPr bwMode="auto">
          <a:xfrm>
            <a:off x="3014781" y="2807519"/>
            <a:ext cx="445292" cy="46396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백과</a:t>
            </a:r>
            <a:r>
              <a:rPr lang="en-US" altLang="ko-KR" sz="800" b="1" kern="0" dirty="0">
                <a:solidFill>
                  <a:schemeClr val="tx1"/>
                </a:solidFill>
                <a:latin typeface="+mn-ea"/>
              </a:rPr>
              <a:t>/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상식</a:t>
            </a:r>
          </a:p>
        </p:txBody>
      </p:sp>
      <p:sp>
        <p:nvSpPr>
          <p:cNvPr id="154" name="직사각형 153"/>
          <p:cNvSpPr/>
          <p:nvPr/>
        </p:nvSpPr>
        <p:spPr bwMode="auto">
          <a:xfrm>
            <a:off x="1030276" y="3215828"/>
            <a:ext cx="2558799" cy="1852807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kern="0" dirty="0">
              <a:latin typeface="+mn-ea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1051803" y="3215829"/>
            <a:ext cx="2493514" cy="358474"/>
          </a:xfrm>
          <a:prstGeom prst="rect">
            <a:avLst/>
          </a:prstGeom>
          <a:solidFill>
            <a:srgbClr val="FF660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즐거운 고전 새봄나무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펭귄 클래식</a:t>
            </a:r>
          </a:p>
        </p:txBody>
      </p:sp>
      <p:sp>
        <p:nvSpPr>
          <p:cNvPr id="156" name="직사각형 155"/>
          <p:cNvSpPr/>
          <p:nvPr/>
        </p:nvSpPr>
        <p:spPr bwMode="auto">
          <a:xfrm>
            <a:off x="1030275" y="2802521"/>
            <a:ext cx="478066" cy="435613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900" b="1" kern="0" dirty="0">
              <a:latin typeface="+mn-ea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1051803" y="2903918"/>
            <a:ext cx="445292" cy="20322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국어</a:t>
            </a:r>
          </a:p>
        </p:txBody>
      </p:sp>
      <p:sp>
        <p:nvSpPr>
          <p:cNvPr id="158" name="직사각형 157"/>
          <p:cNvSpPr/>
          <p:nvPr/>
        </p:nvSpPr>
        <p:spPr bwMode="auto">
          <a:xfrm>
            <a:off x="1058892" y="3594362"/>
            <a:ext cx="2486423" cy="351098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푸른 담쟁이 우리문학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푸른 담쟁이 </a:t>
            </a:r>
            <a:r>
              <a:rPr lang="ko-KR" alt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세계문학 </a:t>
            </a:r>
            <a:r>
              <a:rPr lang="en-US" altLang="ko-KR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보유</a:t>
            </a:r>
            <a:r>
              <a:rPr lang="en-US" altLang="ko-KR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1051805" y="3960777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 bwMode="auto">
          <a:xfrm>
            <a:off x="1051803" y="4355627"/>
            <a:ext cx="2493514" cy="3510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와글와글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읽기책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1051803" y="4712873"/>
            <a:ext cx="2493514" cy="35847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이야기 책방</a:t>
            </a: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교과 어휘 확장 그림책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말가람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62" name="직선 연결선 161"/>
          <p:cNvCxnSpPr/>
          <p:nvPr/>
        </p:nvCxnSpPr>
        <p:spPr>
          <a:xfrm>
            <a:off x="1051805" y="3574303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051805" y="4347716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1051805" y="4701144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1051805" y="3215829"/>
            <a:ext cx="250865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순서도: 연결자 165"/>
          <p:cNvSpPr/>
          <p:nvPr/>
        </p:nvSpPr>
        <p:spPr bwMode="auto">
          <a:xfrm>
            <a:off x="243430" y="366740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7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43107" y="3371011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직사각형 167"/>
          <p:cNvSpPr/>
          <p:nvPr/>
        </p:nvSpPr>
        <p:spPr bwMode="auto">
          <a:xfrm>
            <a:off x="3030725" y="3662073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>
                <a:solidFill>
                  <a:schemeClr val="tx1"/>
                </a:solidFill>
                <a:latin typeface="+mn-ea"/>
              </a:rPr>
              <a:t>맞춤 추천</a:t>
            </a:r>
            <a:endParaRPr lang="ko-KR" altLang="en-US" sz="800" b="1" kern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9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43107" y="2987321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직사각형 169"/>
          <p:cNvSpPr/>
          <p:nvPr/>
        </p:nvSpPr>
        <p:spPr bwMode="auto">
          <a:xfrm>
            <a:off x="3030725" y="3278382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심화 추천</a:t>
            </a:r>
          </a:p>
        </p:txBody>
      </p:sp>
      <p:sp>
        <p:nvSpPr>
          <p:cNvPr id="171" name="순서도: 연결자 170"/>
          <p:cNvSpPr/>
          <p:nvPr/>
        </p:nvSpPr>
        <p:spPr bwMode="auto">
          <a:xfrm>
            <a:off x="784059" y="3635391"/>
            <a:ext cx="234615" cy="234615"/>
          </a:xfrm>
          <a:prstGeom prst="flowChartConnector">
            <a:avLst/>
          </a:prstGeom>
          <a:solidFill>
            <a:srgbClr val="00B0F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L8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73" name="순서도: 연결자 172"/>
          <p:cNvSpPr/>
          <p:nvPr/>
        </p:nvSpPr>
        <p:spPr bwMode="auto">
          <a:xfrm>
            <a:off x="784059" y="3265824"/>
            <a:ext cx="234615" cy="234615"/>
          </a:xfrm>
          <a:prstGeom prst="flowChartConnector">
            <a:avLst/>
          </a:prstGeom>
          <a:solidFill>
            <a:srgbClr val="FF660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L9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74" name="순서도: 연결자 173"/>
          <p:cNvSpPr/>
          <p:nvPr/>
        </p:nvSpPr>
        <p:spPr bwMode="auto">
          <a:xfrm>
            <a:off x="784059" y="4058372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L7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75" name="순서도: 연결자 174"/>
          <p:cNvSpPr/>
          <p:nvPr/>
        </p:nvSpPr>
        <p:spPr bwMode="auto">
          <a:xfrm>
            <a:off x="784059" y="4800090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L5</a:t>
            </a:r>
            <a:endParaRPr lang="ko-KR" altLang="en-US" sz="800" kern="0" dirty="0">
              <a:latin typeface="+mn-ea"/>
            </a:endParaRPr>
          </a:p>
        </p:txBody>
      </p:sp>
      <p:sp>
        <p:nvSpPr>
          <p:cNvPr id="176" name="순서도: 연결자 175"/>
          <p:cNvSpPr/>
          <p:nvPr/>
        </p:nvSpPr>
        <p:spPr bwMode="auto">
          <a:xfrm>
            <a:off x="784059" y="4430526"/>
            <a:ext cx="234615" cy="23461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latin typeface="+mn-ea"/>
              </a:rPr>
              <a:t>L6</a:t>
            </a:r>
            <a:endParaRPr lang="ko-KR" altLang="en-US" sz="800" kern="0" dirty="0">
              <a:latin typeface="+mn-ea"/>
            </a:endParaRPr>
          </a:p>
        </p:txBody>
      </p:sp>
      <p:pic>
        <p:nvPicPr>
          <p:cNvPr id="177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3690943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8" descr="https://static.thenounproject.com/png/727762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83" y="4674176"/>
            <a:ext cx="175824" cy="1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순서도: 연결자 178"/>
          <p:cNvSpPr/>
          <p:nvPr/>
        </p:nvSpPr>
        <p:spPr bwMode="auto">
          <a:xfrm>
            <a:off x="1611691" y="329747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0" name="순서도: 연결자 179"/>
          <p:cNvSpPr/>
          <p:nvPr/>
        </p:nvSpPr>
        <p:spPr bwMode="auto">
          <a:xfrm>
            <a:off x="1611691" y="366740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1062920" y="3980169"/>
            <a:ext cx="2486423" cy="351098"/>
          </a:xfrm>
          <a:prstGeom prst="rect">
            <a:avLst/>
          </a:prstGeom>
          <a:solidFill>
            <a:srgbClr val="FFC000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44000" tIns="36000" rIns="0" bIns="0" rtlCol="0" anchor="t">
            <a:norm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재미만만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우리 고전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웅진 명작 그래픽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노블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3" name="Picture 16" descr="https://static.thenounproject.com/png/861942-200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838644" y="3761743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직사각형 183"/>
          <p:cNvSpPr/>
          <p:nvPr/>
        </p:nvSpPr>
        <p:spPr bwMode="auto">
          <a:xfrm>
            <a:off x="3026262" y="4052804"/>
            <a:ext cx="489821" cy="2257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강</a:t>
            </a:r>
            <a:r>
              <a:rPr lang="ko-KR" altLang="en-US" sz="800" b="1" kern="0" dirty="0" smtClean="0">
                <a:solidFill>
                  <a:schemeClr val="tx1"/>
                </a:solidFill>
                <a:latin typeface="+mn-ea"/>
              </a:rPr>
              <a:t>화 </a:t>
            </a:r>
            <a:r>
              <a:rPr lang="ko-KR" altLang="en-US" sz="800" b="1" kern="0" dirty="0">
                <a:solidFill>
                  <a:schemeClr val="tx1"/>
                </a:solidFill>
                <a:latin typeface="+mn-ea"/>
              </a:rPr>
              <a:t>추천</a:t>
            </a:r>
          </a:p>
        </p:txBody>
      </p:sp>
      <p:sp>
        <p:nvSpPr>
          <p:cNvPr id="185" name="순서도: 연결자 184"/>
          <p:cNvSpPr/>
          <p:nvPr/>
        </p:nvSpPr>
        <p:spPr bwMode="auto">
          <a:xfrm>
            <a:off x="1611691" y="405027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6" name="순서도: 연결자 185"/>
          <p:cNvSpPr/>
          <p:nvPr/>
        </p:nvSpPr>
        <p:spPr bwMode="auto">
          <a:xfrm>
            <a:off x="776536" y="256490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87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762" y="2441908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모서리가 둥근 직사각형 187"/>
          <p:cNvSpPr/>
          <p:nvPr/>
        </p:nvSpPr>
        <p:spPr bwMode="auto">
          <a:xfrm>
            <a:off x="1210868" y="2620674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pic>
        <p:nvPicPr>
          <p:cNvPr id="189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V="1">
            <a:off x="2531731" y="2466090"/>
            <a:ext cx="414583" cy="3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모서리가 둥근 직사각형 189"/>
          <p:cNvSpPr/>
          <p:nvPr/>
        </p:nvSpPr>
        <p:spPr bwMode="auto">
          <a:xfrm>
            <a:off x="2675314" y="2525893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  <p:pic>
        <p:nvPicPr>
          <p:cNvPr id="191" name="Picture 2" descr="https://static.thenounproject.com/png/1027080-200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4965" y="2447221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모서리가 둥근 직사각형 191"/>
          <p:cNvSpPr/>
          <p:nvPr/>
        </p:nvSpPr>
        <p:spPr bwMode="auto">
          <a:xfrm>
            <a:off x="1688071" y="2625987"/>
            <a:ext cx="218900" cy="151624"/>
          </a:xfrm>
          <a:prstGeom prst="roundRect">
            <a:avLst/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latin typeface="+mn-ea"/>
              </a:rPr>
              <a:t>흥미</a:t>
            </a:r>
            <a:endParaRPr lang="ko-KR" altLang="en-US" sz="7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20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</a:t>
            </a:r>
            <a:r>
              <a:rPr lang="ko-KR" altLang="en-US" dirty="0">
                <a:cs typeface="Times New Roman" pitchFamily="18" charset="0"/>
              </a:rPr>
              <a:t>결과 </a:t>
            </a:r>
            <a:r>
              <a:rPr lang="en-US" altLang="ko-KR" dirty="0" smtClean="0">
                <a:cs typeface="Times New Roman" pitchFamily="18" charset="0"/>
              </a:rPr>
              <a:t>(4. </a:t>
            </a:r>
            <a:r>
              <a:rPr lang="ko-KR" altLang="en-US" dirty="0" smtClean="0">
                <a:cs typeface="Times New Roman" pitchFamily="18" charset="0"/>
              </a:rPr>
              <a:t>맞춤 독서 플랜</a:t>
            </a:r>
            <a:r>
              <a:rPr lang="en-US" altLang="ko-KR" dirty="0" smtClean="0">
                <a:cs typeface="Times New Roman" pitchFamily="18" charset="0"/>
              </a:rPr>
              <a:t>-</a:t>
            </a:r>
            <a:r>
              <a:rPr lang="ko-KR" altLang="en-US" dirty="0" smtClean="0">
                <a:cs typeface="Times New Roman" pitchFamily="18" charset="0"/>
              </a:rPr>
              <a:t>도서상세보기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5400000">
            <a:off x="3250072" y="1440274"/>
            <a:ext cx="48720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 rot="5400000">
            <a:off x="-819992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3650422" y="717180"/>
            <a:ext cx="48009" cy="560766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373956" y="836712"/>
            <a:ext cx="2058764" cy="306032"/>
          </a:xfrm>
          <a:prstGeom prst="roundRect">
            <a:avLst/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36000" tIns="3600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>
                <a:solidFill>
                  <a:srgbClr val="000000"/>
                </a:solidFill>
                <a:latin typeface="+mn-ea"/>
              </a:rPr>
              <a:t>사회성을 키우는 </a:t>
            </a:r>
            <a:r>
              <a:rPr lang="ko-KR" altLang="en-US" sz="1000" b="1" kern="0" dirty="0" err="1">
                <a:solidFill>
                  <a:srgbClr val="000000"/>
                </a:solidFill>
                <a:latin typeface="+mn-ea"/>
              </a:rPr>
              <a:t>동글세모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 이야기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3650422" y="717175"/>
            <a:ext cx="48009" cy="1601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6" name="모서리가 둥근 직사각형 135"/>
          <p:cNvSpPr/>
          <p:nvPr/>
        </p:nvSpPr>
        <p:spPr bwMode="auto">
          <a:xfrm>
            <a:off x="377047" y="1124745"/>
            <a:ext cx="3216886" cy="5190332"/>
          </a:xfrm>
          <a:prstGeom prst="roundRect">
            <a:avLst>
              <a:gd name="adj" fmla="val 0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432915" y="1182514"/>
            <a:ext cx="3105150" cy="2411345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92500"/>
          </a:bodyPr>
          <a:lstStyle/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7-9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세는 아이가 본격적으로 사회생활을 경험하는 시기입니다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초등학교라는 더 넓고 복잡한 공간으로 활동 범위가 확장되고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더 많은 친구와 선생님을 만나며 대인 관계도 넓어집니다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사회에 첫 발을 내딛는 아이들에게는 폭넓고 가치 있는 간접 경험의 기회가 필요합니다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아이들은 책을 통해 다양한 사건과 사고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인간관계와 감정을 간접경험하면서 다른 사람의 마음이나 입장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처지를 이해하는 기회를 자주 갖게 되고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자연스럽게 다른 사람에 대한 공감 능력을 기르게 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사회성을 키우는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동글세모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이야기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는 아이들의 생생한 사례를 공모하여 만든 아이들의 이야기로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읽고 끝나는 것이 아니라 다양한 상황에 따른 실천 방법을 제안합니다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아이들은 독서를 통해 사회성을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성장시켜나갈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뿐만 아니라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다양한 상황과 이를 해결해 나가는 과정이 담긴 글을 통해 글의 주요 내용을 바탕으로 인물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배경을 파악하고 이해하며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해결 방법을 추론하는 능력을 키울 수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더불어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책 속 상황에 대한 자신의 입장을 정리하는 시간을 갖는다면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비판적 이해 능력도 성장시킬 수 있을 것입니다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38" name="모서리가 둥근 직사각형 137"/>
          <p:cNvSpPr/>
          <p:nvPr/>
        </p:nvSpPr>
        <p:spPr bwMode="auto">
          <a:xfrm>
            <a:off x="4077663" y="723904"/>
            <a:ext cx="3216886" cy="4793333"/>
          </a:xfrm>
          <a:prstGeom prst="roundRect">
            <a:avLst>
              <a:gd name="adj" fmla="val 0"/>
            </a:avLst>
          </a:prstGeom>
          <a:ln>
            <a:noFill/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0" name="모서리가 둥근 직사각형 139"/>
          <p:cNvSpPr/>
          <p:nvPr/>
        </p:nvSpPr>
        <p:spPr bwMode="auto">
          <a:xfrm>
            <a:off x="431000" y="3563925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07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권 도와줘요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화내니까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!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4" name="모서리가 둥근 직사각형 143"/>
          <p:cNvSpPr/>
          <p:nvPr/>
        </p:nvSpPr>
        <p:spPr bwMode="auto">
          <a:xfrm>
            <a:off x="431000" y="4969553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26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권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한푸러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선생님께 보내는 지끈지끈 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…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 bwMode="auto">
          <a:xfrm>
            <a:off x="4131616" y="764703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27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권 따돌림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나도 할 말이 있어</a:t>
            </a: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4138520" y="2301727"/>
            <a:ext cx="3108980" cy="23686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12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권 심술쟁이 형에게 이기는 법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떼쟁이 동생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…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1" name="모서리가 둥근 직사각형 180"/>
          <p:cNvSpPr/>
          <p:nvPr/>
        </p:nvSpPr>
        <p:spPr bwMode="auto">
          <a:xfrm>
            <a:off x="4131617" y="4404187"/>
            <a:ext cx="3161669" cy="11850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아이의 정서적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사회적 성장을 도와주는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가치학교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본책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35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권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엄마가 아이의 사회성과 관련하여 고민하는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35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가지 문제에 대한 대응 비법을 제시하는 부모길잡이책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아는 것보다 행동이 중요한 사회성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아이들의 실천을 돕는 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가치카드로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구성되어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4138520" y="4143300"/>
            <a:ext cx="3102076" cy="27328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u="sng" kern="0" dirty="0">
                <a:solidFill>
                  <a:srgbClr val="000000"/>
                </a:solidFill>
                <a:latin typeface="+mn-ea"/>
              </a:rPr>
              <a:t>제품 구성</a:t>
            </a:r>
          </a:p>
        </p:txBody>
      </p:sp>
      <p:graphicFrame>
        <p:nvGraphicFramePr>
          <p:cNvPr id="183" name="표 1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71053"/>
              </p:ext>
            </p:extLst>
          </p:nvPr>
        </p:nvGraphicFramePr>
        <p:xfrm>
          <a:off x="7764776" y="797803"/>
          <a:ext cx="2141226" cy="944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맞춤 독서 플랜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도서상세보기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맞춤 독서 플랜 화면으로 복귀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해당 도서 설명 박스 호출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369158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 설명 박스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516411"/>
                  </a:ext>
                </a:extLst>
              </a:tr>
            </a:tbl>
          </a:graphicData>
        </a:graphic>
      </p:graphicFrame>
      <p:sp>
        <p:nvSpPr>
          <p:cNvPr id="184" name="직사각형 183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6" name="순서도: 연결자 185"/>
          <p:cNvSpPr/>
          <p:nvPr/>
        </p:nvSpPr>
        <p:spPr bwMode="auto">
          <a:xfrm>
            <a:off x="3008784" y="81915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7353266" y="717177"/>
            <a:ext cx="48009" cy="438419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170" name="Picture 2" descr="https://static.thenounproject.com/png/1701615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00000">
            <a:off x="3149109" y="626523"/>
            <a:ext cx="594099" cy="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095" y="356534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3095" y="498285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420" y="767438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4" descr="https://static.thenounproject.com/png/1314311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420" y="229966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순서도: 연결자 190"/>
          <p:cNvSpPr/>
          <p:nvPr/>
        </p:nvSpPr>
        <p:spPr bwMode="auto">
          <a:xfrm>
            <a:off x="3141947" y="342900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74" y="3857052"/>
            <a:ext cx="2046695" cy="104386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26" y="5291918"/>
            <a:ext cx="1868912" cy="99419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969" y="1079314"/>
            <a:ext cx="1927711" cy="95547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024" y="1287364"/>
            <a:ext cx="867195" cy="8798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829" y="2629283"/>
            <a:ext cx="2114550" cy="1308072"/>
          </a:xfrm>
          <a:prstGeom prst="rect">
            <a:avLst/>
          </a:prstGeom>
        </p:spPr>
      </p:pic>
      <p:sp>
        <p:nvSpPr>
          <p:cNvPr id="44" name="모서리가 둥근 직사각형 43"/>
          <p:cNvSpPr/>
          <p:nvPr/>
        </p:nvSpPr>
        <p:spPr bwMode="auto">
          <a:xfrm>
            <a:off x="5212866" y="2566715"/>
            <a:ext cx="2037879" cy="1427669"/>
          </a:xfrm>
          <a:prstGeom prst="roundRect">
            <a:avLst>
              <a:gd name="adj" fmla="val 2330"/>
            </a:avLst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5" name="Picture 6" descr="img_social_170103.png (632Ã96)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499" t="-8183" b="60932"/>
          <a:stretch/>
        </p:blipFill>
        <p:spPr bwMode="auto">
          <a:xfrm>
            <a:off x="7021041" y="2611913"/>
            <a:ext cx="169942" cy="2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모서리가 둥근 직사각형 45"/>
          <p:cNvSpPr/>
          <p:nvPr/>
        </p:nvSpPr>
        <p:spPr bwMode="auto">
          <a:xfrm>
            <a:off x="5268526" y="2855385"/>
            <a:ext cx="1752521" cy="113899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fontScale="85000" lnSpcReduction="20000"/>
          </a:bodyPr>
          <a:lstStyle/>
          <a:p>
            <a:r>
              <a:rPr lang="ko-KR" altLang="en-US" sz="900" dirty="0" err="1">
                <a:latin typeface="+mn-ea"/>
              </a:rPr>
              <a:t>앞표지는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>
                <a:latin typeface="+mn-ea"/>
              </a:rPr>
              <a:t>심술쟁이 형에게 이기는 법</a:t>
            </a:r>
            <a:r>
              <a:rPr lang="en-US" altLang="ko-KR" sz="900" dirty="0">
                <a:latin typeface="+mn-ea"/>
              </a:rPr>
              <a:t>&gt;</a:t>
            </a:r>
            <a:r>
              <a:rPr lang="ko-KR" altLang="en-US" sz="900" dirty="0">
                <a:latin typeface="+mn-ea"/>
              </a:rPr>
              <a:t>이라 되어 있고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책을 돌려 </a:t>
            </a:r>
            <a:r>
              <a:rPr lang="ko-KR" altLang="en-US" sz="900" dirty="0" err="1">
                <a:latin typeface="+mn-ea"/>
              </a:rPr>
              <a:t>뒷표지를</a:t>
            </a:r>
            <a:r>
              <a:rPr lang="ko-KR" altLang="en-US" sz="900" dirty="0">
                <a:latin typeface="+mn-ea"/>
              </a:rPr>
              <a:t> 보면 </a:t>
            </a:r>
            <a:r>
              <a:rPr lang="en-US" altLang="ko-KR" sz="900" dirty="0">
                <a:latin typeface="+mn-ea"/>
              </a:rPr>
              <a:t>&lt;</a:t>
            </a:r>
            <a:r>
              <a:rPr lang="ko-KR" altLang="en-US" sz="900" dirty="0">
                <a:latin typeface="+mn-ea"/>
              </a:rPr>
              <a:t>떼쟁이 동생에게 이기는 법</a:t>
            </a:r>
            <a:r>
              <a:rPr lang="en-US" altLang="ko-KR" sz="900" dirty="0">
                <a:latin typeface="+mn-ea"/>
              </a:rPr>
              <a:t>&gt;</a:t>
            </a:r>
            <a:r>
              <a:rPr lang="ko-KR" altLang="en-US" sz="900" dirty="0">
                <a:latin typeface="+mn-ea"/>
              </a:rPr>
              <a:t>이라 되어 있습니다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형과 동생을 정반대의 입장에서 생각해 보게 하는 구조입니다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이러한 독특한 구성은 독서에 대한 즐거움을 느끼며 완독할 수 있는 기회를 제공합니다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또한 아이는 완독의 경험이 쌓일수록 독서에 대한 자신감은 성장할 것입니다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dirty="0">
              <a:latin typeface="+mn-ea"/>
            </a:endParaRPr>
          </a:p>
        </p:txBody>
      </p:sp>
      <p:sp>
        <p:nvSpPr>
          <p:cNvPr id="47" name="순서도: 연결자 46"/>
          <p:cNvSpPr/>
          <p:nvPr/>
        </p:nvSpPr>
        <p:spPr bwMode="auto">
          <a:xfrm>
            <a:off x="5161822" y="2536227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226538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61875"/>
              </p:ext>
            </p:extLst>
          </p:nvPr>
        </p:nvGraphicFramePr>
        <p:xfrm>
          <a:off x="7764422" y="823744"/>
          <a:ext cx="2141226" cy="2517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9006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rgbClr val="FFFF00"/>
                          </a:solidFill>
                        </a:rPr>
                        <a:t>북클럽 </a:t>
                      </a:r>
                      <a:r>
                        <a:rPr lang="en-US" altLang="ko-KR" sz="900" b="1" dirty="0" smtClean="0">
                          <a:solidFill>
                            <a:srgbClr val="FFFF00"/>
                          </a:solidFill>
                        </a:rPr>
                        <a:t>&gt;</a:t>
                      </a:r>
                      <a:r>
                        <a:rPr lang="en-US" altLang="ko-KR" sz="900" b="1" baseline="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rgbClr val="FFFF00"/>
                          </a:solidFill>
                        </a:rPr>
                        <a:t>맘스클럽 </a:t>
                      </a:r>
                      <a:r>
                        <a:rPr lang="en-US" altLang="ko-KR" sz="900" b="1" baseline="0" dirty="0" smtClean="0">
                          <a:solidFill>
                            <a:srgbClr val="FFFF00"/>
                          </a:solidFill>
                        </a:rPr>
                        <a:t>&gt; </a:t>
                      </a:r>
                      <a:r>
                        <a:rPr lang="ko-KR" altLang="en-US" sz="900" b="1" baseline="0" dirty="0" err="1" smtClean="0">
                          <a:solidFill>
                            <a:srgbClr val="FFFF00"/>
                          </a:solidFill>
                        </a:rPr>
                        <a:t>독서성장</a:t>
                      </a:r>
                      <a:r>
                        <a:rPr lang="ko-KR" altLang="en-US" sz="900" b="1" baseline="0" dirty="0" smtClean="0">
                          <a:solidFill>
                            <a:srgbClr val="FFFF00"/>
                          </a:solidFill>
                        </a:rPr>
                        <a:t> 상담서비스 </a:t>
                      </a:r>
                      <a:r>
                        <a:rPr lang="en-US" altLang="ko-KR" sz="900" b="1" baseline="0" dirty="0" smtClean="0">
                          <a:solidFill>
                            <a:srgbClr val="FFFF00"/>
                          </a:solidFill>
                        </a:rPr>
                        <a:t>&gt; AI</a:t>
                      </a:r>
                      <a:r>
                        <a:rPr lang="ko-KR" altLang="en-US" sz="900" b="1" baseline="0" dirty="0" smtClean="0">
                          <a:solidFill>
                            <a:srgbClr val="FFFF00"/>
                          </a:solidFill>
                        </a:rPr>
                        <a:t>독서진단</a:t>
                      </a:r>
                      <a:endParaRPr lang="en-US" altLang="ko-KR" sz="900" b="1" dirty="0">
                        <a:solidFill>
                          <a:srgbClr val="FFFF00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진단 시기가 도래할 경우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노출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메시지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지금 진행 가능한 검사가 있습니다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조건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해당 연령에서 검사를 진행한 이력이 없는 경우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마지막 검사를 완료한 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개월이 경과된 경우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진단 시기가 아니어도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AI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독서진단 화면으로 이동 가능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48354"/>
                  </a:ext>
                </a:extLst>
              </a:tr>
            </a:tbl>
          </a:graphicData>
        </a:graphic>
      </p:graphicFrame>
      <p:sp>
        <p:nvSpPr>
          <p:cNvPr id="158" name="직사각형 15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북클럽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패드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</a:rPr>
              <a:t>메뉴 구성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위치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20" y="949579"/>
            <a:ext cx="3406623" cy="453625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232920" y="948085"/>
            <a:ext cx="3404785" cy="4537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7" y="948085"/>
            <a:ext cx="3391813" cy="456914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200472" y="948085"/>
            <a:ext cx="3392167" cy="4537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198" y="1148036"/>
            <a:ext cx="1129898" cy="221832"/>
          </a:xfrm>
          <a:prstGeom prst="rect">
            <a:avLst/>
          </a:prstGeom>
        </p:spPr>
      </p:pic>
      <p:sp>
        <p:nvSpPr>
          <p:cNvPr id="50" name="모서리가 둥근 직사각형 49">
            <a:hlinkClick r:id="rId6" action="ppaction://hlinksldjump"/>
          </p:cNvPr>
          <p:cNvSpPr/>
          <p:nvPr/>
        </p:nvSpPr>
        <p:spPr bwMode="auto">
          <a:xfrm>
            <a:off x="733097" y="4951101"/>
            <a:ext cx="2326916" cy="264869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bg1"/>
                </a:solidFill>
              </a:rPr>
              <a:t>지금 시작하기</a:t>
            </a:r>
            <a:endParaRPr lang="ko-KR" altLang="en-US" sz="900" kern="0" dirty="0">
              <a:solidFill>
                <a:schemeClr val="bg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686029" y="4822981"/>
            <a:ext cx="2511826" cy="550235"/>
          </a:xfrm>
          <a:prstGeom prst="roundRect">
            <a:avLst>
              <a:gd name="adj" fmla="val 629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54" name="꺾인 연결선 53"/>
          <p:cNvCxnSpPr>
            <a:stCxn id="53" idx="3"/>
            <a:endCxn id="37" idx="1"/>
          </p:cNvCxnSpPr>
          <p:nvPr/>
        </p:nvCxnSpPr>
        <p:spPr>
          <a:xfrm flipV="1">
            <a:off x="3197855" y="3216957"/>
            <a:ext cx="1035065" cy="1881142"/>
          </a:xfrm>
          <a:prstGeom prst="bentConnector3">
            <a:avLst>
              <a:gd name="adj1" fmla="val 66247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7"/>
          <a:srcRect t="9356"/>
          <a:stretch/>
        </p:blipFill>
        <p:spPr>
          <a:xfrm>
            <a:off x="563790" y="1461754"/>
            <a:ext cx="2700674" cy="189523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 bwMode="auto">
          <a:xfrm>
            <a:off x="242967" y="3427737"/>
            <a:ext cx="3309530" cy="1280897"/>
          </a:xfrm>
          <a:prstGeom prst="roundRect">
            <a:avLst>
              <a:gd name="adj" fmla="val 6322"/>
            </a:avLst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9" name="모서리가 둥근 직사각형 58">
            <a:hlinkClick r:id="rId6" action="ppaction://hlinksldjump"/>
          </p:cNvPr>
          <p:cNvSpPr/>
          <p:nvPr/>
        </p:nvSpPr>
        <p:spPr bwMode="auto">
          <a:xfrm>
            <a:off x="285108" y="3416133"/>
            <a:ext cx="3081452" cy="444915"/>
          </a:xfrm>
          <a:prstGeom prst="roundRect">
            <a:avLst>
              <a:gd name="adj" fmla="val 0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학습에 기반이 되는 독서 역량 강화를 위해서 우리 아이를 </a:t>
            </a: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/>
              <a:t>제대로 진단하고 개인 맞춤형 독서 솔루션을 제공해 줍니다</a:t>
            </a:r>
            <a:r>
              <a:rPr lang="en-US" altLang="ko-KR" sz="900" kern="0" dirty="0" smtClean="0"/>
              <a:t>.</a:t>
            </a:r>
            <a:endParaRPr lang="ko-KR" altLang="en-US" sz="900" kern="0" dirty="0"/>
          </a:p>
        </p:txBody>
      </p:sp>
      <p:sp>
        <p:nvSpPr>
          <p:cNvPr id="60" name="모서리가 둥근 직사각형 59">
            <a:hlinkClick r:id="rId6" action="ppaction://hlinksldjump"/>
          </p:cNvPr>
          <p:cNvSpPr/>
          <p:nvPr/>
        </p:nvSpPr>
        <p:spPr bwMode="auto">
          <a:xfrm>
            <a:off x="285107" y="3879247"/>
            <a:ext cx="3146253" cy="773889"/>
          </a:xfrm>
          <a:prstGeom prst="roundRect">
            <a:avLst>
              <a:gd name="adj" fmla="val 0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1. </a:t>
            </a:r>
            <a:r>
              <a:rPr lang="ko-KR" altLang="en-US" sz="900" kern="0" dirty="0" smtClean="0"/>
              <a:t>아이의 능력</a:t>
            </a:r>
            <a:r>
              <a:rPr lang="en-US" altLang="ko-KR" sz="900" kern="0" dirty="0" smtClean="0"/>
              <a:t>, </a:t>
            </a:r>
            <a:r>
              <a:rPr lang="ko-KR" altLang="en-US" sz="900" kern="0" dirty="0" smtClean="0"/>
              <a:t>흥미</a:t>
            </a:r>
            <a:r>
              <a:rPr lang="en-US" altLang="ko-KR" sz="900" kern="0" dirty="0" smtClean="0"/>
              <a:t>, </a:t>
            </a:r>
            <a:r>
              <a:rPr lang="ko-KR" altLang="en-US" sz="900" kern="0" dirty="0" smtClean="0"/>
              <a:t>환경을 고려한 정밀한 진단 및 분석 코멘트 제공</a:t>
            </a:r>
            <a:endParaRPr lang="en-US" altLang="ko-KR" sz="900" kern="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2. </a:t>
            </a:r>
            <a:r>
              <a:rPr lang="ko-KR" altLang="en-US" sz="900" kern="0" dirty="0" smtClean="0"/>
              <a:t>우리 아이를 더 잘 이해할 수 있도록 양육자 검사를 함께 진행</a:t>
            </a:r>
            <a:endParaRPr lang="en-US" altLang="ko-KR" sz="9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/>
              <a:t>3. 6</a:t>
            </a:r>
            <a:r>
              <a:rPr lang="ko-KR" altLang="en-US" sz="900" kern="0" dirty="0" smtClean="0"/>
              <a:t>개월 주기의 정기 진단을 통해 성장과정에 맞춘 최적의 도서 자동 추천</a:t>
            </a:r>
            <a:endParaRPr lang="ko-KR" altLang="en-US" sz="900" kern="0" dirty="0"/>
          </a:p>
        </p:txBody>
      </p:sp>
      <p:sp>
        <p:nvSpPr>
          <p:cNvPr id="61" name="모서리가 둥근 사각형 설명선 60"/>
          <p:cNvSpPr/>
          <p:nvPr/>
        </p:nvSpPr>
        <p:spPr bwMode="auto">
          <a:xfrm>
            <a:off x="2494309" y="4485775"/>
            <a:ext cx="891640" cy="305803"/>
          </a:xfrm>
          <a:prstGeom prst="wedgeRoundRectCallout">
            <a:avLst>
              <a:gd name="adj1" fmla="val -33565"/>
              <a:gd name="adj2" fmla="val 96595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지금 진행 가능한</a:t>
            </a:r>
            <a:endParaRPr lang="en-US" altLang="ko-KR" sz="8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검사가 </a:t>
            </a:r>
            <a:r>
              <a:rPr lang="ko-KR" altLang="en-US" sz="800" kern="0" dirty="0" smtClean="0">
                <a:solidFill>
                  <a:srgbClr val="000000"/>
                </a:solidFill>
              </a:rPr>
              <a:t>있습니다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62" name="순서도: 연결자 61"/>
          <p:cNvSpPr/>
          <p:nvPr/>
        </p:nvSpPr>
        <p:spPr bwMode="auto">
          <a:xfrm>
            <a:off x="2391423" y="435742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</a:t>
            </a:r>
            <a:r>
              <a:rPr lang="ko-KR" altLang="en-US" dirty="0" smtClean="0">
                <a:cs typeface="Times New Roman" pitchFamily="18" charset="0"/>
              </a:rPr>
              <a:t>가망고객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47680"/>
              </p:ext>
            </p:extLst>
          </p:nvPr>
        </p:nvGraphicFramePr>
        <p:xfrm>
          <a:off x="7764776" y="797802"/>
          <a:ext cx="2141226" cy="60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가망고객의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경우 검사결과를 제공하지 않는다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407600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960" y="1628800"/>
            <a:ext cx="2344338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4958" y="1628800"/>
            <a:ext cx="2352666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7" y="1628800"/>
            <a:ext cx="2344338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278" y="1628800"/>
            <a:ext cx="2344338" cy="383921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48" name="모서리가 둥근 직사각형 147"/>
          <p:cNvSpPr/>
          <p:nvPr/>
        </p:nvSpPr>
        <p:spPr bwMode="auto">
          <a:xfrm>
            <a:off x="149283" y="1870842"/>
            <a:ext cx="2301817" cy="3214342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9" name="모서리가 둥근 직사각형 148"/>
          <p:cNvSpPr/>
          <p:nvPr/>
        </p:nvSpPr>
        <p:spPr bwMode="auto">
          <a:xfrm>
            <a:off x="2587615" y="1870842"/>
            <a:ext cx="2301817" cy="3214342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0" name="모서리가 둥근 직사각형 149"/>
          <p:cNvSpPr/>
          <p:nvPr/>
        </p:nvSpPr>
        <p:spPr bwMode="auto">
          <a:xfrm>
            <a:off x="5025947" y="1870842"/>
            <a:ext cx="2301817" cy="3214342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모서리가 둥근 직사각형 152"/>
          <p:cNvSpPr/>
          <p:nvPr/>
        </p:nvSpPr>
        <p:spPr bwMode="auto">
          <a:xfrm>
            <a:off x="7464278" y="1870842"/>
            <a:ext cx="2301817" cy="3214342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/>
          <p:cNvSpPr/>
          <p:nvPr/>
        </p:nvSpPr>
        <p:spPr bwMode="auto">
          <a:xfrm rot="19800000">
            <a:off x="832991" y="3020813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kern="0" dirty="0" smtClean="0">
                <a:solidFill>
                  <a:schemeClr val="bg1"/>
                </a:solidFill>
                <a:latin typeface="+mn-ea"/>
              </a:rPr>
              <a:t>SAMPLE</a:t>
            </a:r>
            <a:endParaRPr lang="ko-KR" altLang="en-US" sz="14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 rot="19800000">
            <a:off x="3316014" y="3020814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kern="0" dirty="0" smtClean="0">
                <a:solidFill>
                  <a:schemeClr val="bg1"/>
                </a:solidFill>
                <a:latin typeface="+mn-ea"/>
              </a:rPr>
              <a:t>SAMPLE</a:t>
            </a:r>
            <a:endParaRPr lang="ko-KR" altLang="en-US" sz="14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 rot="19800000">
            <a:off x="5840427" y="3020813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kern="0" dirty="0" smtClean="0">
                <a:solidFill>
                  <a:schemeClr val="bg1"/>
                </a:solidFill>
                <a:latin typeface="+mn-ea"/>
              </a:rPr>
              <a:t>SAMPLE</a:t>
            </a:r>
            <a:endParaRPr lang="ko-KR" altLang="en-US" sz="14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 rot="19800000">
            <a:off x="8182103" y="3020814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kern="0" dirty="0" smtClean="0">
                <a:solidFill>
                  <a:schemeClr val="bg1"/>
                </a:solidFill>
                <a:latin typeface="+mn-ea"/>
              </a:rPr>
              <a:t>SAMPLE</a:t>
            </a:r>
            <a:endParaRPr lang="ko-KR" altLang="en-US" sz="14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77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03" y="1206669"/>
            <a:ext cx="587599" cy="1170943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042" y="3201811"/>
            <a:ext cx="1190109" cy="801802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 bwMode="auto">
          <a:xfrm>
            <a:off x="6881703" y="4310624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</a:rPr>
              <a:t>PC(e</a:t>
            </a:r>
            <a:r>
              <a:rPr lang="ko-KR" altLang="en-US" sz="900" kern="0" dirty="0">
                <a:solidFill>
                  <a:srgbClr val="000000"/>
                </a:solidFill>
              </a:rPr>
              <a:t>북클럽통</a:t>
            </a:r>
            <a:r>
              <a:rPr lang="en-US" altLang="ko-KR" sz="900" kern="0" dirty="0">
                <a:solidFill>
                  <a:srgbClr val="000000"/>
                </a:solidFill>
              </a:rPr>
              <a:t>)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881080" y="772944"/>
            <a:ext cx="1296144" cy="3600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kern="0" noProof="0" dirty="0" smtClean="0">
                <a:solidFill>
                  <a:srgbClr val="000000"/>
                </a:solidFill>
              </a:rPr>
              <a:t>북클럽회원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403070" y="772944"/>
            <a:ext cx="1296144" cy="3600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kern="0" noProof="0" dirty="0" smtClean="0">
                <a:solidFill>
                  <a:srgbClr val="000000"/>
                </a:solidFill>
              </a:rPr>
              <a:t>가망고객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041232" y="260648"/>
            <a:ext cx="1897684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교사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162954" y="2428654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북클럽 패드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054128" y="2428654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라운지 앱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8316866" y="4310624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패드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(e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북클럽통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)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2" name="Picture 2" descr="https://static.thenounproject.com/png/456488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201893" y="3068960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 bwMode="auto">
          <a:xfrm>
            <a:off x="2695276" y="260648"/>
            <a:ext cx="1897684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noProof="0" dirty="0" smtClean="0">
                <a:solidFill>
                  <a:srgbClr val="000000"/>
                </a:solidFill>
              </a:rPr>
              <a:t>사용자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6390" name="Picture 6" descr="https://static.thenounproject.com/png/2245701-2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170" y="4725144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6753200" y="5445224"/>
            <a:ext cx="1296144" cy="1847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인쇄지 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480841" y="2428654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브라우저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(URL 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연결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)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4918960" y="2428654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브라우저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(URL 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연결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)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472" y="1691020"/>
            <a:ext cx="731641" cy="3600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진단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19531" y="3687853"/>
            <a:ext cx="731641" cy="36004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noProof="0" dirty="0" smtClean="0">
                <a:solidFill>
                  <a:srgbClr val="000000"/>
                </a:solidFill>
              </a:rPr>
              <a:t>결과 조회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1" name="Picture 2" descr="https://static.thenounproject.com/png/456488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981" y="3153876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 bwMode="auto">
          <a:xfrm>
            <a:off x="3162954" y="4454640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북클럽 패드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054128" y="4454640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라운지 앱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4918960" y="4454640"/>
            <a:ext cx="1071194" cy="27050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dirty="0" smtClean="0">
                <a:solidFill>
                  <a:srgbClr val="000000"/>
                </a:solidFill>
              </a:rPr>
              <a:t>브라우저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(URL </a:t>
            </a:r>
            <a:r>
              <a:rPr lang="ko-KR" altLang="en-US" sz="900" kern="0" dirty="0" smtClean="0">
                <a:solidFill>
                  <a:srgbClr val="000000"/>
                </a:solidFill>
              </a:rPr>
              <a:t>연결</a:t>
            </a:r>
            <a:r>
              <a:rPr lang="en-US" altLang="ko-KR" sz="900" kern="0" dirty="0" smtClean="0">
                <a:solidFill>
                  <a:srgbClr val="000000"/>
                </a:solidFill>
              </a:rPr>
              <a:t>)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6392" name="Picture 8" descr="https://static.thenounproject.com/png/2222628-200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7189" y="3573016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1064569" y="764704"/>
            <a:ext cx="8496944" cy="2118869"/>
          </a:xfrm>
          <a:prstGeom prst="roundRect">
            <a:avLst>
              <a:gd name="adj" fmla="val 629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917" y="1292568"/>
            <a:ext cx="741973" cy="1003696"/>
          </a:xfrm>
          <a:prstGeom prst="rect">
            <a:avLst/>
          </a:prstGeom>
          <a:ln>
            <a:noFill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7969" y="1199114"/>
            <a:ext cx="587599" cy="1170943"/>
          </a:xfrm>
          <a:prstGeom prst="rect">
            <a:avLst/>
          </a:prstGeom>
          <a:ln>
            <a:noFill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575" y="1192962"/>
            <a:ext cx="587599" cy="1170943"/>
          </a:xfrm>
          <a:prstGeom prst="rect">
            <a:avLst/>
          </a:prstGeom>
          <a:ln>
            <a:noFill/>
          </a:ln>
        </p:spPr>
      </p:pic>
      <p:pic>
        <p:nvPicPr>
          <p:cNvPr id="54" name="Picture 2" descr="https://static.thenounproject.com/png/1642509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9155" y="1127864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s://static.thenounproject.com/png/1642509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987" y="1127864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s://static.thenounproject.com/png/1642509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800" y="1127864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static.thenounproject.com/png/456488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981" y="1127864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static.thenounproject.com/png/1748835-2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6730" y="3068960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692" y="3349564"/>
            <a:ext cx="980781" cy="750034"/>
          </a:xfrm>
          <a:prstGeom prst="rect">
            <a:avLst/>
          </a:prstGeom>
          <a:ln>
            <a:noFill/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469" y="3292928"/>
            <a:ext cx="754422" cy="981526"/>
          </a:xfrm>
          <a:prstGeom prst="rect">
            <a:avLst/>
          </a:prstGeom>
          <a:ln>
            <a:noFill/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810" y="3212659"/>
            <a:ext cx="585717" cy="1196214"/>
          </a:xfrm>
          <a:prstGeom prst="rect">
            <a:avLst/>
          </a:prstGeom>
          <a:ln>
            <a:noFill/>
          </a:ln>
        </p:spPr>
      </p:pic>
      <p:pic>
        <p:nvPicPr>
          <p:cNvPr id="63" name="Picture 2" descr="https://static.thenounproject.com/png/1642509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9155" y="3153876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079" y="3212659"/>
            <a:ext cx="585717" cy="1196214"/>
          </a:xfrm>
          <a:prstGeom prst="rect">
            <a:avLst/>
          </a:prstGeom>
          <a:ln>
            <a:noFill/>
          </a:ln>
        </p:spPr>
      </p:pic>
      <p:pic>
        <p:nvPicPr>
          <p:cNvPr id="65" name="Picture 2" descr="https://static.thenounproject.com/png/1642509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987" y="3153876"/>
            <a:ext cx="1301141" cy="130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219531" y="5737996"/>
            <a:ext cx="9485997" cy="9751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36000" rIns="36000" bIns="36000" rtlCol="0" anchor="t"/>
          <a:lstStyle/>
          <a:p>
            <a:pPr marR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b="1" kern="0" dirty="0" smtClean="0">
                <a:solidFill>
                  <a:srgbClr val="000000"/>
                </a:solidFill>
              </a:rPr>
              <a:t>&lt;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추가 이슈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&gt;</a:t>
            </a:r>
          </a:p>
          <a:p>
            <a:pPr marR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1. </a:t>
            </a:r>
            <a:r>
              <a:rPr lang="ko-KR" altLang="en-US" sz="900" b="1" kern="0" dirty="0" smtClean="0">
                <a:solidFill>
                  <a:srgbClr val="000000"/>
                </a:solidFill>
              </a:rPr>
              <a:t>교사패드에서 </a:t>
            </a:r>
            <a:r>
              <a:rPr lang="ko-KR" altLang="en-US" sz="900" b="1" kern="0" dirty="0" err="1" smtClean="0">
                <a:solidFill>
                  <a:srgbClr val="000000"/>
                </a:solidFill>
              </a:rPr>
              <a:t>패드용</a:t>
            </a:r>
            <a:r>
              <a:rPr lang="ko-KR" altLang="en-US" sz="900" b="1" kern="0" dirty="0" smtClean="0">
                <a:solidFill>
                  <a:srgbClr val="000000"/>
                </a:solidFill>
              </a:rPr>
              <a:t> </a:t>
            </a:r>
            <a:r>
              <a:rPr lang="ko-KR" altLang="en-US" sz="900" b="1" kern="0" dirty="0" err="1" smtClean="0">
                <a:solidFill>
                  <a:srgbClr val="000000"/>
                </a:solidFill>
              </a:rPr>
              <a:t>결과화면의</a:t>
            </a:r>
            <a:r>
              <a:rPr lang="ko-KR" altLang="en-US" sz="900" b="1" kern="0" dirty="0" smtClean="0">
                <a:solidFill>
                  <a:srgbClr val="000000"/>
                </a:solidFill>
              </a:rPr>
              <a:t> 구현이 필요</a:t>
            </a:r>
            <a:r>
              <a:rPr lang="en-US" altLang="ko-KR" sz="900" b="1" kern="0" dirty="0" smtClean="0">
                <a:solidFill>
                  <a:srgbClr val="000000"/>
                </a:solidFill>
              </a:rPr>
              <a:t>.</a:t>
            </a:r>
          </a:p>
          <a:p>
            <a:pPr marR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900" strike="sngStrike" kern="0" dirty="0" smtClean="0">
                <a:solidFill>
                  <a:srgbClr val="000000"/>
                </a:solidFill>
              </a:rPr>
              <a:t> 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 1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안 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900" strike="sngStrike" kern="0" dirty="0" smtClean="0">
                <a:solidFill>
                  <a:srgbClr val="000000"/>
                </a:solidFill>
              </a:rPr>
              <a:t>결과 화면은 사용자용</a:t>
            </a:r>
            <a:r>
              <a:rPr lang="en-US" altLang="ko-KR" sz="900" strike="sngStrike" kern="0" dirty="0" smtClean="0">
                <a:solidFill>
                  <a:srgbClr val="000000"/>
                </a:solidFill>
              </a:rPr>
              <a:t>/</a:t>
            </a:r>
            <a:r>
              <a:rPr lang="ko-KR" altLang="en-US" sz="900" strike="sngStrike" kern="0" dirty="0" err="1" smtClean="0">
                <a:solidFill>
                  <a:srgbClr val="000000"/>
                </a:solidFill>
              </a:rPr>
              <a:t>교사용이</a:t>
            </a:r>
            <a:r>
              <a:rPr lang="ko-KR" altLang="en-US" sz="900" strike="sngStrike" kern="0" dirty="0" smtClean="0">
                <a:solidFill>
                  <a:srgbClr val="000000"/>
                </a:solidFill>
              </a:rPr>
              <a:t> 동일하며</a:t>
            </a:r>
            <a:r>
              <a:rPr lang="en-US" altLang="ko-KR" sz="900" strike="sngStrike" kern="0" dirty="0" smtClean="0">
                <a:solidFill>
                  <a:srgbClr val="000000"/>
                </a:solidFill>
              </a:rPr>
              <a:t>, </a:t>
            </a:r>
            <a:r>
              <a:rPr lang="ko-KR" altLang="en-US" sz="900" strike="sngStrike" kern="0" dirty="0" smtClean="0">
                <a:solidFill>
                  <a:srgbClr val="000000"/>
                </a:solidFill>
              </a:rPr>
              <a:t>교사용패드에서는 </a:t>
            </a:r>
            <a:r>
              <a:rPr lang="en-US" altLang="ko-KR" sz="900" strike="sngStrike" kern="0" dirty="0" smtClean="0">
                <a:solidFill>
                  <a:srgbClr val="000000"/>
                </a:solidFill>
              </a:rPr>
              <a:t>‘</a:t>
            </a:r>
            <a:r>
              <a:rPr lang="ko-KR" altLang="en-US" sz="900" strike="sngStrike" kern="0" dirty="0" smtClean="0">
                <a:solidFill>
                  <a:srgbClr val="000000"/>
                </a:solidFill>
              </a:rPr>
              <a:t>인쇄</a:t>
            </a:r>
            <a:r>
              <a:rPr lang="en-US" altLang="ko-KR" sz="900" strike="sngStrike" kern="0" dirty="0" smtClean="0">
                <a:solidFill>
                  <a:srgbClr val="000000"/>
                </a:solidFill>
              </a:rPr>
              <a:t>’</a:t>
            </a:r>
            <a:r>
              <a:rPr lang="ko-KR" altLang="en-US" sz="900" strike="sngStrike" kern="0" dirty="0" smtClean="0">
                <a:solidFill>
                  <a:srgbClr val="000000"/>
                </a:solidFill>
              </a:rPr>
              <a:t>버튼을 노출하여 인쇄가 가능하도록 개발</a:t>
            </a:r>
            <a:r>
              <a:rPr lang="en-US" altLang="ko-KR" sz="900" strike="sngStrike" kern="0" dirty="0" smtClean="0">
                <a:solidFill>
                  <a:srgbClr val="000000"/>
                </a:solidFill>
              </a:rPr>
              <a:t>.</a:t>
            </a:r>
          </a:p>
          <a:p>
            <a:pPr marR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  2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안 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900" strike="sngStrike" kern="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추가기능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네비게이션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전집 상세보기</a:t>
            </a:r>
            <a:r>
              <a:rPr lang="en-US" altLang="ko-KR" sz="900" strike="sngStrike" kern="0" dirty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등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이 구현된 별도의 교사용 </a:t>
            </a:r>
            <a:r>
              <a:rPr lang="ko-KR" altLang="en-US" sz="900" strike="sngStrike" kern="0" dirty="0" err="1" smtClean="0">
                <a:solidFill>
                  <a:srgbClr val="000000"/>
                </a:solidFill>
                <a:sym typeface="Wingdings" panose="05000000000000000000" pitchFamily="2" charset="2"/>
              </a:rPr>
              <a:t>패드화면</a:t>
            </a:r>
            <a:r>
              <a:rPr lang="ko-KR" altLang="en-US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 개발</a:t>
            </a:r>
            <a:r>
              <a:rPr lang="en-US" altLang="ko-KR" sz="900" strike="sngStrike" kern="0" dirty="0" smtClean="0">
                <a:solidFill>
                  <a:srgbClr val="000000"/>
                </a:solidFill>
                <a:sym typeface="Wingdings" panose="05000000000000000000" pitchFamily="2" charset="2"/>
              </a:rPr>
              <a:t>.</a:t>
            </a:r>
          </a:p>
          <a:p>
            <a:pPr marR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안 </a:t>
            </a:r>
            <a:r>
              <a:rPr lang="en-US" altLang="ko-KR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기존 </a:t>
            </a:r>
            <a:r>
              <a:rPr lang="ko-KR" altLang="en-US" sz="900" kern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인쇄지</a:t>
            </a:r>
            <a:r>
              <a:rPr lang="ko-KR" altLang="en-US" sz="900" kern="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형태를 그대로 노출하되</a:t>
            </a:r>
            <a:r>
              <a:rPr lang="en-US" altLang="ko-KR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900" kern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메뉴간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포커스 </a:t>
            </a:r>
            <a:r>
              <a:rPr lang="ko-KR" altLang="en-US" sz="900" kern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이동기능이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있는 </a:t>
            </a:r>
            <a:r>
              <a:rPr lang="ko-KR" altLang="en-US" sz="900" kern="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플로팅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메뉴를 추가</a:t>
            </a:r>
            <a:r>
              <a:rPr lang="en-US" altLang="ko-KR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패드의 경우에는 가로화면으로 노출</a:t>
            </a:r>
            <a:r>
              <a:rPr lang="en-US" altLang="ko-KR" sz="900" kern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70" name="Picture 8" descr="https://static.thenounproject.com/png/2222628-200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3487" y="1387197"/>
            <a:ext cx="807905" cy="80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/>
          <p:cNvSpPr/>
          <p:nvPr/>
        </p:nvSpPr>
        <p:spPr bwMode="auto">
          <a:xfrm>
            <a:off x="1064569" y="3051498"/>
            <a:ext cx="8496944" cy="2609749"/>
          </a:xfrm>
          <a:prstGeom prst="roundRect">
            <a:avLst>
              <a:gd name="adj" fmla="val 629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247" y="4953001"/>
            <a:ext cx="392419" cy="355600"/>
          </a:xfrm>
          <a:prstGeom prst="rect">
            <a:avLst/>
          </a:prstGeom>
          <a:ln>
            <a:noFill/>
          </a:ln>
        </p:spPr>
      </p:pic>
      <p:sp>
        <p:nvSpPr>
          <p:cNvPr id="80" name="직사각형 79"/>
          <p:cNvSpPr/>
          <p:nvPr/>
        </p:nvSpPr>
        <p:spPr bwMode="auto">
          <a:xfrm>
            <a:off x="7429369" y="2270648"/>
            <a:ext cx="1296144" cy="1847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noProof="0" smtClean="0">
                <a:solidFill>
                  <a:srgbClr val="000000"/>
                </a:solidFill>
              </a:rPr>
              <a:t>없음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1380830" y="4456467"/>
            <a:ext cx="1296144" cy="18475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kern="0" noProof="0" dirty="0" smtClean="0">
                <a:solidFill>
                  <a:srgbClr val="000000"/>
                </a:solidFill>
              </a:rPr>
              <a:t>없음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321152" y="773030"/>
            <a:ext cx="0" cy="4883532"/>
          </a:xfrm>
          <a:prstGeom prst="lin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/>
          <p:cNvCxnSpPr>
            <a:stCxn id="4" idx="2"/>
            <a:endCxn id="16390" idx="0"/>
          </p:cNvCxnSpPr>
          <p:nvPr/>
        </p:nvCxnSpPr>
        <p:spPr>
          <a:xfrm flipH="1">
            <a:off x="7413400" y="4537166"/>
            <a:ext cx="3900" cy="231941"/>
          </a:xfrm>
          <a:prstGeom prst="straightConnector1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 type="arrow" w="lg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7772671" y="3247661"/>
            <a:ext cx="218900" cy="135920"/>
          </a:xfrm>
          <a:prstGeom prst="rect">
            <a:avLst/>
          </a:prstGeom>
          <a:solidFill>
            <a:srgbClr val="FF0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인쇄</a:t>
            </a:r>
          </a:p>
        </p:txBody>
      </p:sp>
      <p:sp>
        <p:nvSpPr>
          <p:cNvPr id="67" name="직사각형 66"/>
          <p:cNvSpPr/>
          <p:nvPr/>
        </p:nvSpPr>
        <p:spPr bwMode="auto">
          <a:xfrm>
            <a:off x="9101649" y="3356992"/>
            <a:ext cx="218900" cy="135920"/>
          </a:xfrm>
          <a:prstGeom prst="rect">
            <a:avLst/>
          </a:prstGeom>
          <a:solidFill>
            <a:srgbClr val="FF0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인쇄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7136035" y="3161317"/>
            <a:ext cx="556798" cy="907435"/>
          </a:xfrm>
          <a:prstGeom prst="roundRect">
            <a:avLst>
              <a:gd name="adj" fmla="val 5626"/>
            </a:avLst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smtClean="0">
                <a:solidFill>
                  <a:schemeClr val="bg1"/>
                </a:solidFill>
              </a:rPr>
              <a:t>세로형태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8227111" y="3505639"/>
            <a:ext cx="1217541" cy="425104"/>
          </a:xfrm>
          <a:prstGeom prst="roundRect">
            <a:avLst>
              <a:gd name="adj" fmla="val 5626"/>
            </a:avLst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err="1" smtClean="0">
                <a:solidFill>
                  <a:schemeClr val="bg1"/>
                </a:solidFill>
              </a:rPr>
              <a:t>가로형태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인쇄용 </a:t>
            </a:r>
            <a:r>
              <a:rPr lang="en-US" altLang="ko-KR" dirty="0" smtClean="0">
                <a:cs typeface="Times New Roman" pitchFamily="18" charset="0"/>
              </a:rPr>
              <a:t>(</a:t>
            </a:r>
            <a:r>
              <a:rPr lang="ko-KR" altLang="en-US" dirty="0">
                <a:cs typeface="Times New Roman" pitchFamily="18" charset="0"/>
              </a:rPr>
              <a:t> </a:t>
            </a:r>
            <a:r>
              <a:rPr lang="ko-KR" altLang="en-US" dirty="0" err="1" smtClean="0">
                <a:cs typeface="Times New Roman" pitchFamily="18" charset="0"/>
              </a:rPr>
              <a:t>플로팅</a:t>
            </a:r>
            <a:r>
              <a:rPr lang="ko-KR" altLang="en-US" dirty="0" smtClean="0">
                <a:cs typeface="Times New Roman" pitchFamily="18" charset="0"/>
              </a:rPr>
              <a:t> 메뉴 추가 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816" y="920752"/>
            <a:ext cx="2942475" cy="4164432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64" y="920752"/>
            <a:ext cx="2942475" cy="4164432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pic>
      <p:grpSp>
        <p:nvGrpSpPr>
          <p:cNvPr id="21" name="그룹 20"/>
          <p:cNvGrpSpPr/>
          <p:nvPr/>
        </p:nvGrpSpPr>
        <p:grpSpPr>
          <a:xfrm>
            <a:off x="2572996" y="4136252"/>
            <a:ext cx="456697" cy="815607"/>
            <a:chOff x="7405041" y="4376504"/>
            <a:chExt cx="456697" cy="815607"/>
          </a:xfrm>
        </p:grpSpPr>
        <p:sp>
          <p:nvSpPr>
            <p:cNvPr id="22" name="타원 21"/>
            <p:cNvSpPr/>
            <p:nvPr/>
          </p:nvSpPr>
          <p:spPr>
            <a:xfrm>
              <a:off x="7472855" y="4834761"/>
              <a:ext cx="357350" cy="3573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ctr"/>
              <a:endParaRPr lang="ko-KR" altLang="en-US" b="1" smtClean="0">
                <a:latin typeface="맑은 고딕" panose="020B0503020000020004" pitchFamily="50" charset="-127"/>
                <a:cs typeface="Times New Roman" pitchFamily="18" charset="0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5041" y="4376504"/>
              <a:ext cx="454752" cy="3005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19948" y="4598595"/>
              <a:ext cx="441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TOP</a:t>
              </a:r>
              <a:endParaRPr lang="ko-KR" altLang="en-US" sz="1200" b="1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53" b="97647" l="4390" r="99024">
                          <a14:foregroundMark x1="51707" y1="49412" x2="51707" y2="49412"/>
                          <a14:foregroundMark x1="66829" y1="83529" x2="66829" y2="8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7067" y="4910632"/>
              <a:ext cx="232906" cy="193142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2508771" y="4147996"/>
            <a:ext cx="684507" cy="8712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endParaRPr lang="ko-KR" altLang="en-US" b="1" smtClean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96796" y="4092417"/>
            <a:ext cx="238125" cy="238125"/>
          </a:xfrm>
          <a:prstGeom prst="ellipse">
            <a:avLst/>
          </a:prstGeom>
          <a:solidFill>
            <a:srgbClr val="FF0000"/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imes New Roman" pitchFamily="18" charset="0"/>
              </a:rPr>
              <a:t>1</a:t>
            </a:r>
            <a:endParaRPr lang="ko-KR" altLang="en-US" sz="1100" b="1" dirty="0" smtClean="0">
              <a:solidFill>
                <a:schemeClr val="bg1"/>
              </a:solidFill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13040" y="2996952"/>
            <a:ext cx="829694" cy="1105483"/>
          </a:xfrm>
          <a:prstGeom prst="roundRect">
            <a:avLst>
              <a:gd name="adj" fmla="val 780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endParaRPr lang="ko-KR" altLang="en-US" b="1" smtClean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85048" y="311077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/>
              <a:t>종합결과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385048" y="332679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/>
              <a:t>상세결과</a:t>
            </a:r>
            <a:endParaRPr lang="ko-KR" alt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385048" y="354281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독서</a:t>
            </a:r>
            <a:r>
              <a:rPr lang="en-US" altLang="ko-KR" sz="1000" b="1" dirty="0" smtClean="0"/>
              <a:t>TIP</a:t>
            </a:r>
            <a:endParaRPr lang="ko-KR" altLang="en-US" sz="1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385048" y="3758843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/>
              <a:t>독서플랜</a:t>
            </a:r>
            <a:endParaRPr lang="ko-KR" altLang="en-US" sz="1000" b="1" dirty="0"/>
          </a:p>
        </p:txBody>
      </p:sp>
      <p:grpSp>
        <p:nvGrpSpPr>
          <p:cNvPr id="37" name="그룹 36"/>
          <p:cNvGrpSpPr/>
          <p:nvPr/>
        </p:nvGrpSpPr>
        <p:grpSpPr>
          <a:xfrm>
            <a:off x="5717570" y="4136252"/>
            <a:ext cx="456697" cy="815607"/>
            <a:chOff x="7405041" y="4376504"/>
            <a:chExt cx="456697" cy="815607"/>
          </a:xfrm>
        </p:grpSpPr>
        <p:sp>
          <p:nvSpPr>
            <p:cNvPr id="38" name="타원 37"/>
            <p:cNvSpPr/>
            <p:nvPr/>
          </p:nvSpPr>
          <p:spPr>
            <a:xfrm>
              <a:off x="7472855" y="4834761"/>
              <a:ext cx="357350" cy="3573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ctr"/>
              <a:endParaRPr lang="ko-KR" altLang="en-US" b="1" smtClean="0">
                <a:latin typeface="맑은 고딕" panose="020B0503020000020004" pitchFamily="50" charset="-127"/>
                <a:cs typeface="Times New Roman" pitchFamily="18" charset="0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5041" y="4376504"/>
              <a:ext cx="454752" cy="30059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7419948" y="4598595"/>
              <a:ext cx="4417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TOP</a:t>
              </a:r>
              <a:endParaRPr lang="ko-KR" altLang="en-US" sz="1200" b="1" dirty="0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353" b="97647" l="4390" r="99024">
                          <a14:foregroundMark x1="51707" y1="49412" x2="51707" y2="49412"/>
                          <a14:foregroundMark x1="66829" y1="83529" x2="66829" y2="8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7067" y="4910632"/>
              <a:ext cx="232906" cy="193142"/>
            </a:xfrm>
            <a:prstGeom prst="rect">
              <a:avLst/>
            </a:prstGeom>
          </p:spPr>
        </p:pic>
      </p:grpSp>
      <p:sp>
        <p:nvSpPr>
          <p:cNvPr id="42" name="직사각형 41"/>
          <p:cNvSpPr/>
          <p:nvPr/>
        </p:nvSpPr>
        <p:spPr>
          <a:xfrm>
            <a:off x="5123246" y="2888183"/>
            <a:ext cx="1197905" cy="13125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endParaRPr lang="ko-KR" altLang="en-US" b="1" smtClean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56045"/>
              </p:ext>
            </p:extLst>
          </p:nvPr>
        </p:nvGraphicFramePr>
        <p:xfrm>
          <a:off x="7617296" y="797802"/>
          <a:ext cx="2288706" cy="184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200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2061506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에서 노출 시 </a:t>
                      </a: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세로로 노출</a:t>
                      </a:r>
                      <a:endParaRPr lang="en-US" altLang="ko-KR" sz="1000" b="1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패드에서 노출 시 </a:t>
                      </a: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가로로 노출</a:t>
                      </a:r>
                      <a:endParaRPr lang="en-US" altLang="ko-KR" sz="1000" b="1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인쇄 기능은 </a:t>
                      </a: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PC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에서만 동작</a:t>
                      </a:r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* </a:t>
                      </a:r>
                      <a:r>
                        <a:rPr lang="ko-KR" altLang="en-US" sz="1000" b="1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플로팅</a:t>
                      </a:r>
                      <a:r>
                        <a:rPr lang="ko-KR" altLang="en-US" sz="1000" b="1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메뉴는 인쇄</a:t>
                      </a:r>
                      <a:r>
                        <a:rPr lang="ko-KR" altLang="en-US" sz="1000" b="1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시에는 제외</a:t>
                      </a:r>
                      <a:r>
                        <a:rPr lang="en-US" altLang="ko-KR" sz="1000" b="1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우측 하단 영역에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플로팅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메뉴 추가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위치 고정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인쇄 시에는 제외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개발 검토 필요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4076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메뉴 확장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다시 클릭하면 닫힘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각각의 항목 선택 시 해당 영역으로 포커스 이동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985271"/>
                  </a:ext>
                </a:extLst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7613569" y="620114"/>
            <a:ext cx="229243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953000" y="2758827"/>
            <a:ext cx="238125" cy="238125"/>
          </a:xfrm>
          <a:prstGeom prst="ellipse">
            <a:avLst/>
          </a:prstGeom>
          <a:solidFill>
            <a:srgbClr val="FF0000"/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imes New Roman" pitchFamily="18" charset="0"/>
              </a:rPr>
              <a:t>2</a:t>
            </a:r>
            <a:endParaRPr lang="ko-KR" altLang="en-US" sz="1100" b="1" dirty="0" smtClean="0">
              <a:solidFill>
                <a:schemeClr val="bg1"/>
              </a:solidFill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617087" y="4720489"/>
            <a:ext cx="238125" cy="238125"/>
          </a:xfrm>
          <a:prstGeom prst="ellipse">
            <a:avLst/>
          </a:prstGeom>
          <a:solidFill>
            <a:srgbClr val="FF0000"/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/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cs typeface="Times New Roman" pitchFamily="18" charset="0"/>
              </a:rPr>
              <a:t>2</a:t>
            </a:r>
            <a:endParaRPr lang="ko-KR" altLang="en-US" sz="1100" b="1" dirty="0" smtClean="0">
              <a:solidFill>
                <a:schemeClr val="bg1"/>
              </a:solidFill>
              <a:latin typeface="맑은 고딕" panose="020B0503020000020004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 bwMode="auto">
          <a:xfrm>
            <a:off x="2482078" y="2713736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kern="0" dirty="0" smtClean="0">
                <a:solidFill>
                  <a:srgbClr val="000000"/>
                </a:solidFill>
              </a:rPr>
              <a:t>이름 </a:t>
            </a:r>
            <a:r>
              <a:rPr lang="en-US" altLang="ko-KR" sz="105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1050" kern="0" dirty="0" smtClean="0">
                <a:solidFill>
                  <a:srgbClr val="000000"/>
                </a:solidFill>
              </a:rPr>
              <a:t>김웅진      검사연령 </a:t>
            </a:r>
            <a:r>
              <a:rPr lang="en-US" altLang="ko-KR" sz="1050" kern="0" dirty="0" smtClean="0">
                <a:solidFill>
                  <a:srgbClr val="000000"/>
                </a:solidFill>
              </a:rPr>
              <a:t>: </a:t>
            </a:r>
            <a:r>
              <a:rPr lang="ko-KR" altLang="en-US" sz="1050" kern="0" dirty="0" smtClean="0">
                <a:solidFill>
                  <a:srgbClr val="000000"/>
                </a:solidFill>
              </a:rPr>
              <a:t>초</a:t>
            </a:r>
            <a:r>
              <a:rPr lang="en-US" altLang="ko-KR" sz="1050" kern="0" dirty="0" smtClean="0">
                <a:solidFill>
                  <a:srgbClr val="000000"/>
                </a:solidFill>
              </a:rPr>
              <a:t>6      </a:t>
            </a:r>
            <a:r>
              <a:rPr lang="ko-KR" altLang="en-US" sz="1050" kern="0" dirty="0" smtClean="0">
                <a:solidFill>
                  <a:srgbClr val="000000"/>
                </a:solidFill>
              </a:rPr>
              <a:t>검사일 </a:t>
            </a:r>
            <a:r>
              <a:rPr lang="en-US" altLang="ko-KR" sz="1050" kern="0" dirty="0" smtClean="0">
                <a:solidFill>
                  <a:srgbClr val="000000"/>
                </a:solidFill>
              </a:rPr>
              <a:t>: 2019.01.01~2019.01.08</a:t>
            </a:r>
            <a:endParaRPr kumimoji="0" lang="ko-KR" altLang="en-US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16596" y="5013176"/>
            <a:ext cx="72728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이 검사는 자녀의 독서활동 평가를 목적으로 하며 이는 영</a:t>
            </a:r>
            <a:r>
              <a:rPr lang="en-US" altLang="ko-KR" sz="1000" dirty="0"/>
              <a:t>·</a:t>
            </a:r>
            <a:r>
              <a:rPr lang="ko-KR" altLang="en-US" sz="1000" dirty="0"/>
              <a:t>유</a:t>
            </a:r>
            <a:r>
              <a:rPr lang="en-US" altLang="ko-KR" sz="1000" dirty="0"/>
              <a:t>·</a:t>
            </a:r>
            <a:r>
              <a:rPr lang="ko-KR" altLang="en-US" sz="1000" dirty="0"/>
              <a:t>아동의 학습 및 발달 능력과는 차이가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검사 결과의 등급이 ‘매우 </a:t>
            </a:r>
            <a:r>
              <a:rPr lang="ko-KR" altLang="en-US" sz="1000" dirty="0" err="1"/>
              <a:t>부족’이나</a:t>
            </a:r>
            <a:r>
              <a:rPr lang="ko-KR" altLang="en-US" sz="1000" dirty="0"/>
              <a:t> ‘</a:t>
            </a:r>
            <a:r>
              <a:rPr lang="ko-KR" altLang="en-US" sz="1000" dirty="0" err="1"/>
              <a:t>부족’이라고</a:t>
            </a:r>
            <a:r>
              <a:rPr lang="ko-KR" altLang="en-US" sz="1000" dirty="0"/>
              <a:t> 해서 우려하기 보다는 양질의 독서를 위해 자녀의 독서활동을 지원해주시기 바랍니다</a:t>
            </a:r>
            <a:r>
              <a:rPr lang="en-US" altLang="ko-K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검사 결과 보고서는 자녀의 </a:t>
            </a:r>
            <a:r>
              <a:rPr lang="ko-KR" altLang="en-US" sz="1000" dirty="0" err="1"/>
              <a:t>독서능력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독서흥미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독서환경에</a:t>
            </a:r>
            <a:r>
              <a:rPr lang="ko-KR" altLang="en-US" sz="1000" dirty="0"/>
              <a:t> 대한 평가 결과로 구성되어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검사하는 </a:t>
            </a:r>
            <a:r>
              <a:rPr lang="en-US" altLang="ko-KR" sz="1000" dirty="0"/>
              <a:t>3</a:t>
            </a:r>
            <a:r>
              <a:rPr lang="ko-KR" altLang="en-US" sz="1000" dirty="0"/>
              <a:t>개의 주제는 자녀의 바람직한 </a:t>
            </a:r>
            <a:r>
              <a:rPr lang="ko-KR" altLang="en-US" sz="1000" dirty="0" err="1"/>
              <a:t>독서활동에</a:t>
            </a:r>
            <a:r>
              <a:rPr lang="ko-KR" altLang="en-US" sz="1000" dirty="0"/>
              <a:t> 필요한 요인으로 결과를 참고하여 자녀의 독서활동을 점검</a:t>
            </a:r>
            <a:r>
              <a:rPr lang="en-US" altLang="ko-KR" sz="1000" dirty="0"/>
              <a:t>, </a:t>
            </a:r>
            <a:r>
              <a:rPr lang="ko-KR" altLang="en-US" sz="1000" dirty="0"/>
              <a:t>독려해주시기 바랍니다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</a:t>
            </a:r>
            <a:r>
              <a:rPr lang="en-US" altLang="ko-KR" sz="1000" dirty="0"/>
              <a:t>, </a:t>
            </a:r>
            <a:r>
              <a:rPr lang="ko-KR" altLang="en-US" sz="1000" dirty="0"/>
              <a:t>자녀의 독서활동을 촉진할 수 있는 환경을 조성하고 독서 지도 방법을 실천해보시기 바랍니다</a:t>
            </a:r>
            <a:r>
              <a:rPr lang="en-US" altLang="ko-K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검사 결과에 있는 백분위 점수와 등급은 동일 연령대의 영</a:t>
            </a:r>
            <a:r>
              <a:rPr lang="en-US" altLang="ko-KR" sz="1000" dirty="0"/>
              <a:t>·</a:t>
            </a:r>
            <a:r>
              <a:rPr lang="ko-KR" altLang="en-US" sz="1000" dirty="0"/>
              <a:t>유</a:t>
            </a:r>
            <a:r>
              <a:rPr lang="en-US" altLang="ko-KR" sz="1000" dirty="0"/>
              <a:t>·</a:t>
            </a:r>
            <a:r>
              <a:rPr lang="ko-KR" altLang="en-US" sz="1000" dirty="0"/>
              <a:t>아동 혹은 그들의 양육자 중에서 검사자의 상대적인 위치를 나타냅니다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자세한 내용은 아래 내용을 참고해주시기 바랍니다</a:t>
            </a:r>
            <a:r>
              <a:rPr lang="en-US" altLang="ko-KR" sz="1000" dirty="0"/>
              <a:t>.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3850230" y="1844824"/>
            <a:ext cx="2205541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b="1" kern="0" dirty="0" smtClean="0">
                <a:solidFill>
                  <a:srgbClr val="000000"/>
                </a:solidFill>
              </a:rPr>
              <a:t>Ai </a:t>
            </a:r>
            <a:r>
              <a:rPr lang="ko-KR" altLang="en-US" sz="3600" b="1" kern="0" dirty="0" smtClean="0">
                <a:solidFill>
                  <a:srgbClr val="000000"/>
                </a:solidFill>
              </a:rPr>
              <a:t>독서진단</a:t>
            </a:r>
            <a:endParaRPr kumimoji="0" lang="ko-KR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7" y="45246"/>
            <a:ext cx="8603987" cy="60613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730" y="1261078"/>
            <a:ext cx="928541" cy="29571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1352600" y="4991860"/>
            <a:ext cx="7236804" cy="1498644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972951" y="2318647"/>
            <a:ext cx="1960098" cy="29135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50" b="1" kern="0" dirty="0" smtClean="0">
                <a:solidFill>
                  <a:srgbClr val="000000"/>
                </a:solidFill>
              </a:rPr>
              <a:t>상담용 결과 프로파일</a:t>
            </a:r>
            <a:endParaRPr kumimoji="0" lang="ko-KR" altLang="en-US" sz="105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362" name="Picture 2" descr="http://www.kirbs.re.kr/home/img/logo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5979" y="6541908"/>
            <a:ext cx="1833425" cy="2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 bwMode="auto">
          <a:xfrm>
            <a:off x="2485136" y="3374539"/>
            <a:ext cx="831273" cy="831273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 능력</a:t>
            </a:r>
          </a:p>
        </p:txBody>
      </p:sp>
      <p:sp>
        <p:nvSpPr>
          <p:cNvPr id="12" name="타원 11"/>
          <p:cNvSpPr/>
          <p:nvPr/>
        </p:nvSpPr>
        <p:spPr bwMode="auto">
          <a:xfrm>
            <a:off x="4555260" y="3374539"/>
            <a:ext cx="831273" cy="831273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 흥미</a:t>
            </a:r>
          </a:p>
        </p:txBody>
      </p:sp>
      <p:sp>
        <p:nvSpPr>
          <p:cNvPr id="13" name="타원 12"/>
          <p:cNvSpPr/>
          <p:nvPr/>
        </p:nvSpPr>
        <p:spPr bwMode="auto">
          <a:xfrm>
            <a:off x="6589592" y="3374539"/>
            <a:ext cx="831273" cy="831273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 환경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000672" y="4318024"/>
            <a:ext cx="1800200" cy="42124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책을 읽고 이해하는데 필요한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기초 인지적 능력 요인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070796" y="4318024"/>
            <a:ext cx="1800200" cy="42124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독서의 시작과 유지에 필요한</a:t>
            </a:r>
            <a:endParaRPr lang="en-US" altLang="ko-KR" sz="900" b="1" kern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아동 심리적 요인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105128" y="4318024"/>
            <a:ext cx="1800200" cy="42124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t>독서 능률 향상에 필요한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심리적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, 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물리적 환경 요인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6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11" r="7629"/>
          <a:stretch/>
        </p:blipFill>
        <p:spPr>
          <a:xfrm>
            <a:off x="1150696" y="1340768"/>
            <a:ext cx="2218128" cy="1803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359112" y="1379318"/>
            <a:ext cx="5626337" cy="1257594"/>
          </a:xfrm>
          <a:prstGeom prst="rect">
            <a:avLst/>
          </a:prstGeom>
        </p:spPr>
        <p:txBody>
          <a:bodyPr wrap="square" lIns="36000" tIns="36000" rIns="36000" bIns="3600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/>
              <a:t>김웅진은</a:t>
            </a:r>
            <a:r>
              <a:rPr lang="ko-KR" altLang="en-US" sz="1000" dirty="0"/>
              <a:t> AI 독서진단 종합결과 58%로 동일한 연령대의 친구들과 비교하여 보통 수준입니다. AI </a:t>
            </a:r>
            <a:r>
              <a:rPr lang="ko-KR" altLang="en-US" sz="1000" dirty="0" err="1"/>
              <a:t>독서진단의</a:t>
            </a:r>
            <a:r>
              <a:rPr lang="ko-KR" altLang="en-US" sz="1000" dirty="0"/>
              <a:t> 3개 검사 결과에서 독서환경(62%, 보통), </a:t>
            </a:r>
            <a:r>
              <a:rPr lang="ko-KR" altLang="en-US" sz="1000" dirty="0" err="1"/>
              <a:t>독서흥미</a:t>
            </a:r>
            <a:r>
              <a:rPr lang="ko-KR" altLang="en-US" sz="1000" dirty="0"/>
              <a:t>(58%, 보통), </a:t>
            </a:r>
            <a:r>
              <a:rPr lang="ko-KR" altLang="en-US" sz="1000" dirty="0" err="1"/>
              <a:t>독서능력</a:t>
            </a:r>
            <a:r>
              <a:rPr lang="ko-KR" altLang="en-US" sz="1000" dirty="0"/>
              <a:t>(50%, 보통)의 순으로 높은 점수를 받았습니다</a:t>
            </a:r>
            <a:r>
              <a:rPr lang="ko-KR" altLang="en-US" sz="1000" dirty="0" smtClean="0"/>
              <a:t>.</a:t>
            </a:r>
            <a:endParaRPr lang="ko-KR" altLang="en-US" sz="1000" dirty="0"/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803244" y="1140609"/>
            <a:ext cx="8227504" cy="2088231"/>
          </a:xfrm>
          <a:prstGeom prst="roundRect">
            <a:avLst>
              <a:gd name="adj" fmla="val 3790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136576" y="980728"/>
            <a:ext cx="2371719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김웅진의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AI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독서진단 종합 결과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AI 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독서진단으로 한눈에 보는 우리 아이의 독서 성장 정보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263" y="1945885"/>
            <a:ext cx="2226186" cy="1229223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 bwMode="auto">
          <a:xfrm>
            <a:off x="8671167" y="1945885"/>
            <a:ext cx="320492" cy="2240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삭제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2333"/>
              </p:ext>
            </p:extLst>
          </p:nvPr>
        </p:nvGraphicFramePr>
        <p:xfrm>
          <a:off x="7239204" y="2200657"/>
          <a:ext cx="640298" cy="729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298">
                  <a:extLst>
                    <a:ext uri="{9D8B030D-6E8A-4147-A177-3AD203B41FA5}">
                      <a16:colId xmlns:a16="http://schemas.microsoft.com/office/drawing/2014/main" val="2252878129"/>
                    </a:ext>
                  </a:extLst>
                </a:gridCol>
              </a:tblGrid>
              <a:tr h="145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90 ~ 100 %</a:t>
                      </a:r>
                      <a:endParaRPr lang="ko-KR" altLang="en-US" sz="800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3127"/>
                  </a:ext>
                </a:extLst>
              </a:tr>
              <a:tr h="145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78 ~ 89 %</a:t>
                      </a:r>
                      <a:endParaRPr lang="ko-KR" altLang="en-US" sz="800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964457"/>
                  </a:ext>
                </a:extLst>
              </a:tr>
              <a:tr h="145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24 ~ 77 %</a:t>
                      </a:r>
                      <a:endParaRPr lang="ko-KR" altLang="en-US" sz="800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683692"/>
                  </a:ext>
                </a:extLst>
              </a:tr>
              <a:tr h="145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12 ~ 23 %</a:t>
                      </a:r>
                      <a:endParaRPr lang="ko-KR" altLang="en-US" sz="800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31412"/>
                  </a:ext>
                </a:extLst>
              </a:tr>
              <a:tr h="145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0 ~ 11 %</a:t>
                      </a:r>
                      <a:endParaRPr lang="ko-KR" altLang="en-US" sz="800" dirty="0" smtClean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147908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 bwMode="auto">
          <a:xfrm>
            <a:off x="803245" y="595710"/>
            <a:ext cx="53018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01</a:t>
            </a:r>
            <a:r>
              <a:rPr kumimoji="0" lang="en-US" altLang="ko-KR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종합결과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178048" y="1919865"/>
            <a:ext cx="320492" cy="2240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삭제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803244" y="3501008"/>
            <a:ext cx="8227504" cy="4176464"/>
          </a:xfrm>
          <a:prstGeom prst="roundRect">
            <a:avLst>
              <a:gd name="adj" fmla="val 2192"/>
            </a:avLst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92561" y="6112048"/>
            <a:ext cx="78616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이번 검사는 지난 검사와 비교했을 때, </a:t>
            </a:r>
            <a:r>
              <a:rPr lang="ko-KR" altLang="en-US" sz="1000" dirty="0" err="1" smtClean="0"/>
              <a:t>독서능력</a:t>
            </a:r>
            <a:r>
              <a:rPr lang="ko-KR" altLang="en-US" sz="1000" dirty="0" smtClean="0"/>
              <a:t>, </a:t>
            </a:r>
            <a:r>
              <a:rPr lang="ko-KR" altLang="en-US" sz="1000" dirty="0" err="1" smtClean="0"/>
              <a:t>독서흥미</a:t>
            </a:r>
            <a:r>
              <a:rPr lang="ko-KR" altLang="en-US" sz="1000" dirty="0" smtClean="0"/>
              <a:t>, 독서환경 영역의 결과가 모두 향상하였습니다. 가장 많이 향상한 것은 </a:t>
            </a:r>
            <a:r>
              <a:rPr lang="ko-KR" altLang="en-US" sz="1000" dirty="0" err="1" smtClean="0"/>
              <a:t>독서흥미입니다</a:t>
            </a:r>
            <a:r>
              <a:rPr lang="ko-KR" altLang="en-US" sz="1000" dirty="0" smtClean="0"/>
              <a:t>.  지난 검사 이후 </a:t>
            </a:r>
            <a:r>
              <a:rPr lang="ko-KR" altLang="en-US" sz="1000" dirty="0" err="1" smtClean="0"/>
              <a:t>김웅진은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북클럽의</a:t>
            </a:r>
            <a:r>
              <a:rPr lang="ko-KR" altLang="en-US" sz="1000" dirty="0" smtClean="0"/>
              <a:t> 독서활동을 통해 독서능력을 향상하고 </a:t>
            </a:r>
            <a:r>
              <a:rPr lang="ko-KR" altLang="en-US" sz="1000" dirty="0" err="1" smtClean="0"/>
              <a:t>독서흥미를</a:t>
            </a:r>
            <a:r>
              <a:rPr lang="ko-KR" altLang="en-US" sz="1000" dirty="0" smtClean="0"/>
              <a:t> 고취하였으며 보다 나은 독서환경을 조성한 것으로 보입니다. 꾸준한 북클럽 활동을 통해 더욱 훌륭한 독자로 성장하시기 바랍니다. </a:t>
            </a:r>
            <a:endParaRPr lang="ko-KR" altLang="en-US" sz="1000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552" y="3789040"/>
            <a:ext cx="2439940" cy="214286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3368824" y="3635439"/>
            <a:ext cx="561662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3</a:t>
            </a:r>
            <a:r>
              <a:rPr lang="ko-KR" altLang="en-US" sz="1000" dirty="0"/>
              <a:t>개의 검사 중에서 가장 높은 점수를 받은 독서환경 영역은 보통 수준이고 동일한 연령대의 평균 이상의 독서환경을 가지고 있습니다. </a:t>
            </a:r>
            <a:r>
              <a:rPr lang="ko-KR" altLang="en-US" sz="1000" dirty="0" err="1"/>
              <a:t>독서환경의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세부영역</a:t>
            </a:r>
            <a:r>
              <a:rPr lang="ko-KR" altLang="en-US" sz="1000" dirty="0"/>
              <a:t> 중 매체기반 </a:t>
            </a:r>
            <a:r>
              <a:rPr lang="ko-KR" altLang="en-US" sz="1000" dirty="0" err="1"/>
              <a:t>독서환경은</a:t>
            </a:r>
            <a:r>
              <a:rPr lang="ko-KR" altLang="en-US" sz="1000" dirty="0"/>
              <a:t> 우수한 수준으로 매체를 독서에 잘 활용하고 있습니다. 매체를 통해 다양한 방법으로 책과 상호작용하면서 독서에 대한 흥미와 관심이 늘어나고 주도적으로 책을 읽을 수 있도록 도움을 주시기 바랍니다. 독서환경을 매우 우수 수준으로 높이기 위해서  집에서 멀지 않은 대형 서점에 함께 가거나, 도서관을 활발하게 이용할 수 있도록 지원해주시기 바랍니다.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김웅진의 </a:t>
            </a:r>
            <a:r>
              <a:rPr lang="ko-KR" altLang="en-US" sz="1000" dirty="0" err="1"/>
              <a:t>독서능력</a:t>
            </a:r>
            <a:r>
              <a:rPr lang="ko-KR" altLang="en-US" sz="1000" dirty="0"/>
              <a:t> 영역은 보통 수준으로 3개의 검사 중에서 비교적 낮은 점수를 받았습니다. </a:t>
            </a:r>
            <a:r>
              <a:rPr lang="ko-KR" altLang="en-US" sz="1000" dirty="0" err="1"/>
              <a:t>세부영역</a:t>
            </a:r>
            <a:r>
              <a:rPr lang="ko-KR" altLang="en-US" sz="1000" dirty="0"/>
              <a:t> 중 비판적 이해는 일반적인 수준입니다. 책을 읽으면서 글쓴이의 관점과 의도를 파악하면서 글 속 내용의 타당성과 가치를 판단하는 연습을 하면 좋습니다</a:t>
            </a:r>
            <a:r>
              <a:rPr lang="ko-KR" altLang="en-US" sz="1000" dirty="0" smtClean="0"/>
              <a:t>.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 bwMode="auto">
          <a:xfrm>
            <a:off x="1136576" y="3356992"/>
            <a:ext cx="1368151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검사</a:t>
            </a:r>
            <a:r>
              <a:rPr kumimoji="0" lang="ko-KR" altLang="en-US" sz="12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영역별 결과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920551" y="6093296"/>
            <a:ext cx="7994849" cy="816923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시에만 노출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20550" y="7245424"/>
            <a:ext cx="7994849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백분위 점수는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등의 동일한 특성을 가진 집단의 점수 분포에서 검사자의 상대적 위치를 나타내는 점수로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연령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중에서 낮은 쪽에서부터의 순서를 의미합니다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8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803245" y="595710"/>
            <a:ext cx="53018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02 </a:t>
            </a:r>
            <a:r>
              <a:rPr kumimoji="0" lang="ko-KR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영역별 결과해석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13" y="2312614"/>
            <a:ext cx="2683935" cy="237458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64572" y="2340470"/>
            <a:ext cx="5140558" cy="205650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김웅진의 독서능력검사 결과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세부영역</a:t>
            </a:r>
            <a:r>
              <a:rPr lang="ko-KR" altLang="en-US" sz="1000" dirty="0"/>
              <a:t> 중 가장 높은 점수를 받은 것은 단어이고</a:t>
            </a:r>
            <a:r>
              <a:rPr lang="en-US" altLang="ko-KR" sz="1000" dirty="0"/>
              <a:t>, </a:t>
            </a:r>
            <a:r>
              <a:rPr lang="ko-KR" altLang="en-US" sz="1000" dirty="0"/>
              <a:t>가장 낮은 점수를 받은 것은 비판적 이해입니다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높은 점수를 받은 단어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보통 수준입니다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김웅진은</a:t>
            </a:r>
            <a:r>
              <a:rPr lang="ko-KR" altLang="en-US" sz="1000" dirty="0"/>
              <a:t> 일반적인 수준의 단어나 새로운 단어의 의미를 어느 정도 알고 있으며 파생어와 합성어의 </a:t>
            </a:r>
            <a:r>
              <a:rPr lang="ko-KR" altLang="en-US" sz="1000" dirty="0" err="1"/>
              <a:t>형성원리를</a:t>
            </a:r>
            <a:r>
              <a:rPr lang="ko-KR" altLang="en-US" sz="1000" dirty="0"/>
              <a:t> 이해하고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능력을 심화하기 위해서 글에 있는 파생어와 합성어의 원리를 생각해보고 새로운 단어의 형성 원리를 상기해보시기 바랍니다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낮은 점수를 받은 비판적 이해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보통 수준입니다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김웅진은</a:t>
            </a:r>
            <a:r>
              <a:rPr lang="ko-KR" altLang="en-US" sz="1000" dirty="0"/>
              <a:t> 글을 읽고 표현의 적절성을 판단하고 글쓴이의 관점과 의도를 평가하는 능력이 동일한 연령대의 평균과 유사합니다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비판적 이해 능력을 개발하기 위해서 책을 읽으면서 내용 이해와 함께 글 속 내용의 타당성과 가치 등을 판단해보시기 바랍니다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875250" y="2180592"/>
            <a:ext cx="8227505" cy="3120615"/>
          </a:xfrm>
          <a:prstGeom prst="roundRect">
            <a:avLst>
              <a:gd name="adj" fmla="val 4718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36576" y="2020713"/>
            <a:ext cx="864096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noProof="0" dirty="0" smtClean="0">
                <a:solidFill>
                  <a:srgbClr val="000000"/>
                </a:solidFill>
              </a:rPr>
              <a:t>결과 해석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875250" y="1052736"/>
            <a:ext cx="8227505" cy="8170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560" y="1177427"/>
            <a:ext cx="77048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kern="0" dirty="0">
                <a:solidFill>
                  <a:srgbClr val="000000"/>
                </a:solidFill>
              </a:rPr>
              <a:t>독서 능력 검사 </a:t>
            </a:r>
            <a:endParaRPr lang="en-US" altLang="ko-KR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 smtClean="0">
                <a:solidFill>
                  <a:srgbClr val="000000"/>
                </a:solidFill>
              </a:rPr>
              <a:t>문자</a:t>
            </a:r>
            <a:r>
              <a:rPr lang="en-US" altLang="ko-KR" sz="1100" kern="0" dirty="0">
                <a:solidFill>
                  <a:srgbClr val="000000"/>
                </a:solidFill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</a:rPr>
              <a:t>어휘</a:t>
            </a:r>
            <a:r>
              <a:rPr lang="en-US" altLang="ko-KR" sz="1100" kern="0" dirty="0">
                <a:solidFill>
                  <a:srgbClr val="000000"/>
                </a:solidFill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</a:rPr>
              <a:t>문장</a:t>
            </a:r>
            <a:r>
              <a:rPr lang="en-US" altLang="ko-KR" sz="1100" kern="0" dirty="0">
                <a:solidFill>
                  <a:srgbClr val="000000"/>
                </a:solidFill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</a:rPr>
              <a:t>어법을 알고 책 내용을 이해하고</a:t>
            </a:r>
            <a:r>
              <a:rPr lang="en-US" altLang="ko-KR" sz="1100" kern="0" dirty="0">
                <a:solidFill>
                  <a:srgbClr val="000000"/>
                </a:solidFill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</a:rPr>
              <a:t>추론하며</a:t>
            </a:r>
            <a:r>
              <a:rPr lang="en-US" altLang="ko-KR" sz="1100" kern="0" dirty="0">
                <a:solidFill>
                  <a:srgbClr val="000000"/>
                </a:solidFill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</a:rPr>
              <a:t>비판할 수 있는 능력을</a:t>
            </a:r>
            <a:r>
              <a:rPr lang="en-US" altLang="ko-KR" sz="1100" kern="0" dirty="0">
                <a:solidFill>
                  <a:srgbClr val="000000"/>
                </a:solidFill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</a:rPr>
              <a:t>검사합니다</a:t>
            </a:r>
            <a:r>
              <a:rPr lang="en-US" altLang="ko-KR" sz="1100" kern="0" dirty="0">
                <a:solidFill>
                  <a:srgbClr val="000000"/>
                </a:solidFill>
              </a:rPr>
              <a:t>.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03244" y="977097"/>
            <a:ext cx="8382320" cy="968081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177208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655234" y="4933444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잘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9" name="Picture 6" descr="https://static.thenounproject.com/png/1220191-20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816" y="4904059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893845" y="895843"/>
            <a:ext cx="8091603" cy="26051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양육자님의 예상 결과, </a:t>
            </a:r>
            <a:r>
              <a:rPr lang="ko-KR" altLang="en-US" sz="1000" dirty="0" err="1"/>
              <a:t>세부영역</a:t>
            </a:r>
            <a:r>
              <a:rPr lang="ko-KR" altLang="en-US" sz="1000" dirty="0"/>
              <a:t> 중 가장 높은 점수를 받은 것은 사실적 이해(우수)이고, 가장 낮은 점수를 받은 것은 추론적 이해(보통)입니다.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김웅진의 실제 </a:t>
            </a:r>
            <a:r>
              <a:rPr lang="ko-KR" altLang="en-US" sz="1000" dirty="0" err="1"/>
              <a:t>독서능력과</a:t>
            </a:r>
            <a:r>
              <a:rPr lang="ko-KR" altLang="en-US" sz="1000" dirty="0"/>
              <a:t> 양육자님의 예상을 비교한 결과, 자녀-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차이가 작은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단어, 문장/어법, 추론적 이해로 잘 파악하고 있는 편입니다. 자녀에 대한 기대, 자녀의 수준에 대한 양육자님의 예측은 자녀의 성취에 영향을 줍니다. 예측과 실제 성취가 유사할수록 자녀의 독서능력을 향상시키기 위한 방향을 올바르게 제안할 수 있기 때문에 지금처럼 김웅진의 </a:t>
            </a:r>
            <a:r>
              <a:rPr lang="ko-KR" altLang="en-US" sz="1000" dirty="0" err="1"/>
              <a:t>독서활동에</a:t>
            </a:r>
            <a:r>
              <a:rPr lang="ko-KR" altLang="en-US" sz="1000" dirty="0"/>
              <a:t> 지속적인 관심을 기울여 주시기 바랍니다.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동일한 연령대에 비해 자녀-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차이가 큰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사실적 이해, 비판적 이해입니다. 사실적 이해는 글에 드러난 사실적 정보, 사건, 관계 등을 이해하고 인식할 수 있는지에 대한 것으로 책을 이해하기 위한 기초적 수준이라고 할 수 있습니다. 양육자님께서 자녀의 실제 독서능력을 잘 파악하기 위해서는 아이가 한 권의 책을 읽더라도 문장의 의미와 </a:t>
            </a:r>
            <a:r>
              <a:rPr lang="ko-KR" altLang="en-US" sz="1000" dirty="0" err="1"/>
              <a:t>문단간의</a:t>
            </a:r>
            <a:r>
              <a:rPr lang="ko-KR" altLang="en-US" sz="1000" dirty="0"/>
              <a:t> 관계를 파악하고 있는지 확인해보시기 바랍니다. 그리고 비판적 이해는 글과 관련하여 정보나 주장의 타당성, 신뢰성 등을 판단하고 평가하는 능력입니다. 양육자님께서 자녀의 실제 독서능력을 잘 파악하기 위해서는 독서 후에 대화를 통해 아이가 글쓴이의 의도나 생각을 파악하고 있는지 확인해보시기 바랍니다. 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08716" y="735966"/>
            <a:ext cx="8248739" cy="3773154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996750" y="576086"/>
            <a:ext cx="2012034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noProof="0" dirty="0" smtClean="0">
                <a:solidFill>
                  <a:srgbClr val="000000"/>
                </a:solidFill>
              </a:rPr>
              <a:t>양육자의 눈높이 진단 결과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0717" y="5479271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독서능력검사의 단어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보통인 것으로 나타났습니다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단어들 사이의 의미 관계와 짜임을 파악하고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바탕으로 낯선 단어의 의미를 맥락에 맞게 추론할 수 있는 능력이 동일한 연령대에 비해 보통 수준입니다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단어의 의미를 잘 알고 적절하게 사용하는 능력은 이해 능력과 표현 능력의 바탕이 되므로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독서뿐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모든 교과의 학습에서 기본적이고 핵심적인 능력입니다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능력을 보완하기 위해서 김웅진의 수준과 비슷한 책들을 읽는 것이 좋습니다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책을 읽다가 모르는 단어가 있으면 따로 정리를 하여 의미를 파악하고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단어를 활용하여 짧은 글을 지어보는 등 단어 능력을 기르기 위한 노력이 필요합니다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90719" y="4869160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단어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90717" y="5205331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낱말의 의미를 알고 있으며 상황에 맞게 적절히 사용할 수 있는 능력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08" y="4902666"/>
            <a:ext cx="338296" cy="28625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992560" y="4037002"/>
            <a:ext cx="79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양육자의 눈높이 진단 결과란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문제를 두고 양육자가 예상한 점수와 자녀의 실제 진단 점수와의 차이에 대한 분석 내용입니다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03244" y="5161483"/>
            <a:ext cx="8382320" cy="31778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41361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03243" y="1230799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독서능력검사의 문장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어법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보통인 것으로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문장의 짜임에 대해 알고 문장 성분에 대해 이해하며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어법에 맞도록 국어를 사용하는 능력이 동일한 연령대에 비해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문장을 읽고 뜻을 정확하게 이해하며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문장과 문장 사이의 의미 관계를 파악할 수 있어야 문단과 글 수준에서의 독해가 매끄럽게 이루어질 수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우리말을 구성하는 규칙인 어법을 알고 정확하게 실천하는 과정을 통해 정확한 언어를 사용할 수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위해서는 김웅진의 수준보다 조금 쉽고 내용이 길지 않은 책을 선택하여 읽는 것을 추천합니다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문장을 읽고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문장 속 지시어의 의미하는 바가 무엇인지 정확히 이해해보도록 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803245" y="620688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문장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어법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803243" y="956859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글에 제시된 단어와 낱말</a:t>
            </a:r>
            <a:r>
              <a:rPr lang="en-US" altLang="ko-KR" sz="1000" dirty="0"/>
              <a:t>, </a:t>
            </a:r>
            <a:r>
              <a:rPr lang="ko-KR" altLang="en-US" sz="1000" dirty="0"/>
              <a:t>문장</a:t>
            </a:r>
            <a:r>
              <a:rPr lang="en-US" altLang="ko-KR" sz="1000" dirty="0"/>
              <a:t>, </a:t>
            </a:r>
            <a:r>
              <a:rPr lang="ko-KR" altLang="en-US" sz="1000" dirty="0"/>
              <a:t>어법을 충분히 이해하고 적절히 사용할 수 있는 능력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03243" y="2809642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독서능력검사의 단어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보통인 것으로 나타났습니다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단어들 사이의 의미 관계와 짜임을 파악하고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바탕으로 낯선 단어의 의미를 맥락에 맞게 추론할 수 있는 능력이 동일한 연령대에 비해 보통 수준입니다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단어의 의미를 잘 알고 적절하게 사용하는 능력은 이해 능력과 표현 능력의 바탕이 되므로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독서뿐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모든 교과의 학습에서 기본적이고 핵심적인 능력입니다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단어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능력을 보완하기 위해서 김웅진의 수준과 비슷한 책들을 읽는 것이 좋습니다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책을 읽다가 모르는 단어가 있으면 따로 정리를 하여 의미를 파악하고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단어를 활용하여 짧은 글을 지어보는 등 단어 능력을 기르기 위한 노력이 필요합니다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03245" y="2199531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사실적 이해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03243" y="2535702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글에 담긴 사실적 내용을 기억하고 이해할 수 있는 능력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03243" y="4378487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독서능력검사의 추론적 이해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보통인 것으로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글에서 드러난 정보들을 종합하여 글 전체의 의미를 추론하고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자신의 배경지식과 연결하여 이해하는 능력이 동일한 연령대에 비해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글의 의미를 완전히 이해하기 위해서는 이미 알고 있는 것들을 적극적으로 활용하여 글에 나타나지 않은 부분을 추론해야 하므로 배경지식이 매우 중요합니다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폭넓은 독서를 통해 배경지식을 기를 수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수준에 맞는 다양한 분야를 다룬 책들을 추천합니다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폭 넓은 독서를 통해 배경지식을 형성하도록 도움이 필요합니다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803245" y="3768376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추론적 이해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03243" y="4104547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글에 나타난 정보와 자신의 경험</a:t>
            </a:r>
            <a:r>
              <a:rPr lang="en-US" altLang="ko-KR" sz="1000" dirty="0"/>
              <a:t>·</a:t>
            </a:r>
            <a:r>
              <a:rPr lang="ko-KR" altLang="en-US" sz="1000" dirty="0"/>
              <a:t>지식을 활용하여 글에 드러나지 않은 정보를 파악할 수 있는 능력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90717" y="5867608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독서능력검사의 비판적 이해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보통인 것으로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글을 읽고 그 내용이 타당하며 표현이 적절한지를 판단하고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글쓴이의 의도를 알고 자료의 신뢰도를 판단하는 능력이 동일한 연령대에 비해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비판적 이해는 글을 읽고 그 내용을 무조건적으로 받아들이기보다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글쓴이의 관점이 어떠한지 생각해보고 글쓴이의 의도에 대해 평가할 수 있는 능력입니다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상위 수준의 읽기를 위해 필수적입니다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비판적 이해력의 향상을 위해 김웅진의 수준보다 높은 책을 읽어보기 바랍니다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단지 내용을 이해하는 데에 그치지 말고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속의 내용이 타당한지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얼마나 바람직한지 등을 생각하면서 읽으면 좋습니다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90719" y="5257497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0" dirty="0">
                <a:solidFill>
                  <a:srgbClr val="000000"/>
                </a:solidFill>
              </a:rPr>
              <a:t>● 비판적 이해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790717" y="5593668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자기 기준에 따라 책 내용의 정확성</a:t>
            </a:r>
            <a:r>
              <a:rPr lang="en-US" altLang="ko-KR" sz="1000" dirty="0"/>
              <a:t>, </a:t>
            </a:r>
            <a:r>
              <a:rPr lang="ko-KR" altLang="en-US" sz="1000" dirty="0"/>
              <a:t>타당성</a:t>
            </a:r>
            <a:r>
              <a:rPr lang="en-US" altLang="ko-KR" sz="1000" dirty="0"/>
              <a:t>, </a:t>
            </a:r>
            <a:r>
              <a:rPr lang="ko-KR" altLang="en-US" sz="1000" dirty="0"/>
              <a:t>적절성</a:t>
            </a:r>
            <a:r>
              <a:rPr lang="en-US" altLang="ko-KR" sz="1000" dirty="0"/>
              <a:t>, </a:t>
            </a:r>
            <a:r>
              <a:rPr lang="ko-KR" altLang="en-US" sz="1000" dirty="0"/>
              <a:t>가치 등을 판단하거나 사실과 의견</a:t>
            </a:r>
            <a:r>
              <a:rPr lang="en-US" altLang="ko-KR" sz="1000" dirty="0"/>
              <a:t>, </a:t>
            </a:r>
            <a:r>
              <a:rPr lang="ko-KR" altLang="en-US" sz="1000" dirty="0"/>
              <a:t>허구와 현실을 구분하는 능력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84" y="631040"/>
            <a:ext cx="338296" cy="29926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08" y="2220508"/>
            <a:ext cx="338296" cy="28625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64" y="5291003"/>
            <a:ext cx="338296" cy="28625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664" y="3790937"/>
            <a:ext cx="338296" cy="286251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 bwMode="auto">
          <a:xfrm>
            <a:off x="6674217" y="702467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어느정도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5" name="Picture 8" descr="https://static.thenounproject.com/png/1740164-200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84" y="687585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 bwMode="auto">
          <a:xfrm>
            <a:off x="6661691" y="2296683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7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227725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모서리가 둥근 직사각형 67"/>
          <p:cNvSpPr/>
          <p:nvPr/>
        </p:nvSpPr>
        <p:spPr bwMode="auto">
          <a:xfrm>
            <a:off x="6661691" y="3872664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9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3853235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 bwMode="auto">
          <a:xfrm>
            <a:off x="6661691" y="5332306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1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531287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803244" y="5558679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761839" y="4081949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803244" y="2496139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790717" y="934947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90581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64572" y="1980430"/>
            <a:ext cx="5140558" cy="2056507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독서흥미검사 결과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세부영역에서 독서동기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독서성향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독서태도의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순으로 높은 점수를 받았습니다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ctr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점수를 받은 독서동기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독자로서 자기 자신에 대해 일반적인 수준의 자신감을 가지고 읽기 활동을 하고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독자로서의 자신감을 높일 수 있도록 본인의 수준에 맞는 도서를 선택하여 완벽하게 이해하는 연습을 하면 좋습니다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점수를 받은 독서태도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책 속 내용에 집중하거나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스스로 참여하는 정도가 일반적인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아동의 관심사와 관련된 책들을 제공해주고 스스로 선택하고 계획하여 책을 읽어볼 수 있도록 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fontAlgn="ctr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양육자님의 예상 결과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 가장 높은 점수를 받은 것은 독서태도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낮은 점수를 받은 것은 독서동기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875250" y="1820552"/>
            <a:ext cx="8227505" cy="3120615"/>
          </a:xfrm>
          <a:prstGeom prst="roundRect">
            <a:avLst>
              <a:gd name="adj" fmla="val 4718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36576" y="1660673"/>
            <a:ext cx="864096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noProof="0" dirty="0" smtClean="0">
                <a:solidFill>
                  <a:srgbClr val="000000"/>
                </a:solidFill>
              </a:rPr>
              <a:t>결과 해석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875250" y="692696"/>
            <a:ext cx="8227505" cy="8170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560" y="817387"/>
            <a:ext cx="77048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kern="0" dirty="0">
                <a:solidFill>
                  <a:srgbClr val="000000"/>
                </a:solidFill>
              </a:rPr>
              <a:t>독서 </a:t>
            </a:r>
            <a:r>
              <a:rPr lang="ko-KR" altLang="en-US" kern="0" dirty="0" smtClean="0">
                <a:solidFill>
                  <a:srgbClr val="000000"/>
                </a:solidFill>
              </a:rPr>
              <a:t>흥미 </a:t>
            </a:r>
            <a:r>
              <a:rPr lang="ko-KR" altLang="en-US" kern="0" dirty="0">
                <a:solidFill>
                  <a:srgbClr val="000000"/>
                </a:solidFill>
              </a:rPr>
              <a:t>검사 </a:t>
            </a:r>
            <a:endParaRPr lang="en-US" altLang="ko-KR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 smtClean="0">
                <a:solidFill>
                  <a:srgbClr val="000000"/>
                </a:solidFill>
              </a:rPr>
              <a:t>아이가 책을 읽는 이유부터 독서할 때 나타나는 행동과 마음가짐 등의 심리적 요인을 측정합니다</a:t>
            </a:r>
            <a:r>
              <a:rPr lang="en-US" altLang="ko-KR" sz="1100" kern="0" dirty="0" smtClean="0">
                <a:solidFill>
                  <a:srgbClr val="000000"/>
                </a:solidFill>
              </a:rPr>
              <a:t>.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7" y="1980430"/>
            <a:ext cx="2878723" cy="20966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803244" y="590205"/>
            <a:ext cx="8382320" cy="989214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31078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655234" y="4933444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잘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9" name="Picture 6" descr="https://static.thenounproject.com/png/1220191-20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816" y="4904059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893845" y="895843"/>
            <a:ext cx="8091603" cy="260516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김웅진의 실제 </a:t>
            </a:r>
            <a:r>
              <a:rPr lang="ko-KR" altLang="en-US" sz="1000" dirty="0" err="1"/>
              <a:t>독서흥미와</a:t>
            </a:r>
            <a:r>
              <a:rPr lang="ko-KR" altLang="en-US" sz="1000" dirty="0"/>
              <a:t> 양육자님의 예상을 비교한 결과</a:t>
            </a:r>
            <a:r>
              <a:rPr lang="en-US" altLang="ko-KR" sz="1000" dirty="0"/>
              <a:t>, </a:t>
            </a:r>
            <a:r>
              <a:rPr lang="ko-KR" altLang="en-US" sz="1000" dirty="0"/>
              <a:t>자녀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차이가 작은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독서동기</a:t>
            </a:r>
            <a:r>
              <a:rPr lang="en-US" altLang="ko-KR" sz="1000" dirty="0"/>
              <a:t>, </a:t>
            </a:r>
            <a:r>
              <a:rPr lang="ko-KR" altLang="en-US" sz="1000" dirty="0"/>
              <a:t>독서성향으로 대체적으로 잘 파악하고 있는 편입니다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독서흥미</a:t>
            </a:r>
            <a:r>
              <a:rPr lang="ko-KR" altLang="en-US" sz="1000" dirty="0"/>
              <a:t> 상태에 대한 양육자님의 예측은 자녀와 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관계는 물론 이후의 </a:t>
            </a:r>
            <a:r>
              <a:rPr lang="ko-KR" altLang="en-US" sz="1000" dirty="0" err="1"/>
              <a:t>독서흥미를</a:t>
            </a:r>
            <a:r>
              <a:rPr lang="ko-KR" altLang="en-US" sz="1000" dirty="0"/>
              <a:t> 고취하는 데에도 영향을 미칠 수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김웅진의 독서에 대한 관심과 태도를 주의 깊게 </a:t>
            </a:r>
            <a:r>
              <a:rPr lang="ko-KR" altLang="en-US" sz="1000" dirty="0" err="1"/>
              <a:t>살펴봐주시기</a:t>
            </a:r>
            <a:r>
              <a:rPr lang="ko-KR" altLang="en-US" sz="1000" dirty="0"/>
              <a:t> 바랍니다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동일한 연령대에 비해 자녀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차이가 큰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독서태도 입니다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독서태도는</a:t>
            </a:r>
            <a:r>
              <a:rPr lang="ko-KR" altLang="en-US" sz="1000" dirty="0"/>
              <a:t> 책을 읽을 때 몰입해서 읽고</a:t>
            </a:r>
            <a:r>
              <a:rPr lang="en-US" altLang="ko-KR" sz="1000" dirty="0"/>
              <a:t>, </a:t>
            </a:r>
            <a:r>
              <a:rPr lang="ko-KR" altLang="en-US" sz="1000" dirty="0"/>
              <a:t>자발적으로 책을 읽는 계획을 세우고 이를 실행에 </a:t>
            </a:r>
            <a:r>
              <a:rPr lang="ko-KR" altLang="en-US" sz="1000" dirty="0" err="1"/>
              <a:t>옮기는지와</a:t>
            </a:r>
            <a:r>
              <a:rPr lang="ko-KR" altLang="en-US" sz="1000" dirty="0"/>
              <a:t> 관련됩니다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양육자님께서 자녀의 실제 </a:t>
            </a:r>
            <a:r>
              <a:rPr lang="ko-KR" altLang="en-US" sz="1000" dirty="0" err="1"/>
              <a:t>독서흥미를</a:t>
            </a:r>
            <a:r>
              <a:rPr lang="ko-KR" altLang="en-US" sz="1000" dirty="0"/>
              <a:t> 잘 파악하기 위해서는 독서를 함께 하는 시간을 마련하여 자녀의 독서활동을 지켜보고 자녀의 태도를 확인해보시면 도움이 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08716" y="735966"/>
            <a:ext cx="8248739" cy="3773154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996750" y="576086"/>
            <a:ext cx="2012034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noProof="0" dirty="0" smtClean="0">
                <a:solidFill>
                  <a:srgbClr val="000000"/>
                </a:solidFill>
              </a:rPr>
              <a:t>양육자의 눈높이 진단 결과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0717" y="5479271"/>
            <a:ext cx="8299513" cy="70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독서흥미검사의 독서동기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독자로서 자기 자신에 대해 보통 수준의 자신감을 가지고 있으며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연령대와 비슷한 수준의 읽기 활동을 하고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책을 통해 모르는 것을 배울 수 있고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독서를 하는 것이 학교 생활에 도움이 된다는 것을 어느 정도 알고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독자로서 스스로 긍정적으로 생각하고 독서를 하는 목적도 인지하고 있는 편입니다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독서효능감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향상을 위해 책을 읽을 때 칭찬을 많이 해주고 상황에 따라 책을 읽는 목적이 다양함을 가르쳐주시면 좋습니다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790719" y="4869160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독서동기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90717" y="5205331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독서를 유발하며 독서활동을 이끌어가는 요인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640" y="4902666"/>
            <a:ext cx="338296" cy="28625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992560" y="4037002"/>
            <a:ext cx="79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양육자의 눈높이 진단 결과란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문제를 두고 양육자가 예상한 점수와 자녀의 실제 진단 점수와의 차이에 대한 분석 내용입니다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48486" y="5156484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29351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83851"/>
              </p:ext>
            </p:extLst>
          </p:nvPr>
        </p:nvGraphicFramePr>
        <p:xfrm>
          <a:off x="7764422" y="823744"/>
          <a:ext cx="2141226" cy="2247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북클럽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메인</a:t>
                      </a:r>
                      <a:endParaRPr lang="en-US" altLang="ko-KR" sz="9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3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진단 시기가 도래할 경우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노출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메시지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지금 진행 가능한 검사가 있습니다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조건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해당 연령에서 검사를 진행한 이력이 없는 경우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2)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마지막 검사를 완료한 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개월이 경과된 경우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진단 시기가 아니어도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AI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독서진단 화면으로 이동 가능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158" name="직사각형 157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라운지앱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메뉴 구성</a:t>
            </a:r>
            <a:r>
              <a:rPr lang="en-US" altLang="ko-KR" dirty="0" smtClean="0">
                <a:cs typeface="Times New Roman" pitchFamily="18" charset="0"/>
              </a:rPr>
              <a:t>/</a:t>
            </a:r>
            <a:r>
              <a:rPr lang="ko-KR" altLang="en-US" dirty="0" smtClean="0">
                <a:cs typeface="Times New Roman" pitchFamily="18" charset="0"/>
              </a:rPr>
              <a:t>위치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라운지앱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908720"/>
            <a:ext cx="2426627" cy="43067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972994" y="1843058"/>
            <a:ext cx="781942" cy="332995"/>
          </a:xfrm>
          <a:prstGeom prst="roundRect">
            <a:avLst>
              <a:gd name="adj" fmla="val 629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42123" y="1910990"/>
            <a:ext cx="655294" cy="219650"/>
          </a:xfrm>
          <a:prstGeom prst="round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독서진단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71461"/>
          <a:stretch/>
        </p:blipFill>
        <p:spPr>
          <a:xfrm>
            <a:off x="2660552" y="903735"/>
            <a:ext cx="2426627" cy="122912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 bwMode="auto">
          <a:xfrm>
            <a:off x="3547338" y="1918192"/>
            <a:ext cx="655294" cy="219650"/>
          </a:xfrm>
          <a:prstGeom prst="round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lang="ko-KR" altLang="en-US" sz="9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독서진단</a:t>
            </a:r>
            <a:endParaRPr lang="ko-KR" altLang="en-US" sz="9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12" y="899853"/>
            <a:ext cx="2436819" cy="5244033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9" idx="3"/>
          </p:cNvCxnSpPr>
          <p:nvPr/>
        </p:nvCxnSpPr>
        <p:spPr>
          <a:xfrm>
            <a:off x="1754936" y="2009556"/>
            <a:ext cx="905616" cy="1047567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168" y="2128395"/>
            <a:ext cx="2414011" cy="26682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824" y="2276872"/>
            <a:ext cx="933800" cy="183332"/>
          </a:xfrm>
          <a:prstGeom prst="rect">
            <a:avLst/>
          </a:prstGeom>
        </p:spPr>
      </p:pic>
      <p:sp>
        <p:nvSpPr>
          <p:cNvPr id="34" name="모서리가 둥근 직사각형 33">
            <a:hlinkClick r:id="rId7" action="ppaction://hlinksldjump"/>
          </p:cNvPr>
          <p:cNvSpPr/>
          <p:nvPr/>
        </p:nvSpPr>
        <p:spPr bwMode="auto">
          <a:xfrm>
            <a:off x="2997346" y="4852440"/>
            <a:ext cx="1748246" cy="264869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bg1"/>
                </a:solidFill>
              </a:rPr>
              <a:t>지금 시작하기</a:t>
            </a:r>
            <a:endParaRPr lang="ko-KR" altLang="en-US" sz="900" kern="0" dirty="0">
              <a:solidFill>
                <a:schemeClr val="bg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rcRect t="9356"/>
          <a:stretch/>
        </p:blipFill>
        <p:spPr>
          <a:xfrm>
            <a:off x="3114040" y="2479822"/>
            <a:ext cx="1524459" cy="1069814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 bwMode="auto">
          <a:xfrm>
            <a:off x="2903323" y="4794549"/>
            <a:ext cx="1954763" cy="368342"/>
          </a:xfrm>
          <a:prstGeom prst="roundRect">
            <a:avLst>
              <a:gd name="adj" fmla="val 629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  <a:prstDash val="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60552" y="908720"/>
            <a:ext cx="2426627" cy="4296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12362" y="899852"/>
            <a:ext cx="2426627" cy="4305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225312" y="899851"/>
            <a:ext cx="2426627" cy="52440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2690090" y="3601003"/>
            <a:ext cx="2397089" cy="1009376"/>
          </a:xfrm>
          <a:prstGeom prst="roundRect">
            <a:avLst>
              <a:gd name="adj" fmla="val 6322"/>
            </a:avLst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1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모서리가 둥근 직사각형 51">
            <a:hlinkClick r:id="rId7" action="ppaction://hlinksldjump"/>
          </p:cNvPr>
          <p:cNvSpPr/>
          <p:nvPr/>
        </p:nvSpPr>
        <p:spPr bwMode="auto">
          <a:xfrm>
            <a:off x="2732231" y="3589398"/>
            <a:ext cx="3081452" cy="444915"/>
          </a:xfrm>
          <a:prstGeom prst="roundRect">
            <a:avLst>
              <a:gd name="adj" fmla="val 0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/>
              <a:t>학습에 기반이 되는 독서 역량 강화를 위해서 우리 아이를 </a:t>
            </a:r>
            <a:endParaRPr lang="en-US" altLang="ko-KR" sz="7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/>
              <a:t>제대로 진단하고 개인 맞춤형 독서 솔루션을 제공해 줍니다</a:t>
            </a:r>
            <a:r>
              <a:rPr lang="en-US" altLang="ko-KR" sz="700" kern="0" dirty="0" smtClean="0"/>
              <a:t>.</a:t>
            </a:r>
            <a:endParaRPr lang="ko-KR" altLang="en-US" sz="700" kern="0" dirty="0"/>
          </a:p>
        </p:txBody>
      </p:sp>
      <p:sp>
        <p:nvSpPr>
          <p:cNvPr id="53" name="모서리가 둥근 직사각형 52">
            <a:hlinkClick r:id="rId7" action="ppaction://hlinksldjump"/>
          </p:cNvPr>
          <p:cNvSpPr/>
          <p:nvPr/>
        </p:nvSpPr>
        <p:spPr bwMode="auto">
          <a:xfrm>
            <a:off x="2732230" y="4052512"/>
            <a:ext cx="3146253" cy="773889"/>
          </a:xfrm>
          <a:prstGeom prst="roundRect">
            <a:avLst>
              <a:gd name="adj" fmla="val 0"/>
            </a:avLst>
          </a:prstGeom>
          <a:noFill/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/>
              <a:t>1. </a:t>
            </a:r>
            <a:r>
              <a:rPr lang="ko-KR" altLang="en-US" sz="700" kern="0" dirty="0" smtClean="0"/>
              <a:t>아이의 능력</a:t>
            </a:r>
            <a:r>
              <a:rPr lang="en-US" altLang="ko-KR" sz="700" kern="0" dirty="0" smtClean="0"/>
              <a:t>, </a:t>
            </a:r>
            <a:r>
              <a:rPr lang="ko-KR" altLang="en-US" sz="700" kern="0" dirty="0" smtClean="0"/>
              <a:t>흥미</a:t>
            </a:r>
            <a:r>
              <a:rPr lang="en-US" altLang="ko-KR" sz="700" kern="0" dirty="0" smtClean="0"/>
              <a:t>, </a:t>
            </a:r>
            <a:r>
              <a:rPr lang="ko-KR" altLang="en-US" sz="700" kern="0" dirty="0" smtClean="0"/>
              <a:t>환경을 고려한 정밀한 진단 및 분석 코멘트 제공</a:t>
            </a:r>
            <a:endParaRPr lang="en-US" altLang="ko-KR" sz="700" kern="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/>
              <a:t>2. </a:t>
            </a:r>
            <a:r>
              <a:rPr lang="ko-KR" altLang="en-US" sz="700" kern="0" dirty="0" smtClean="0"/>
              <a:t>우리 아이를 더 잘 이해할 수 있도록 양육자 검사를 함께 진행</a:t>
            </a:r>
            <a:endParaRPr lang="en-US" altLang="ko-KR" sz="700" kern="0" dirty="0" smtClean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kern="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/>
              <a:t>3. 6</a:t>
            </a:r>
            <a:r>
              <a:rPr lang="ko-KR" altLang="en-US" sz="700" kern="0" dirty="0" smtClean="0"/>
              <a:t>개월 주기의 정기 진단을 통해 성장과정에 맞춘 최적의 도서 자동 추천</a:t>
            </a:r>
            <a:endParaRPr lang="ko-KR" altLang="en-US" sz="700" kern="0" dirty="0"/>
          </a:p>
        </p:txBody>
      </p:sp>
      <p:sp>
        <p:nvSpPr>
          <p:cNvPr id="54" name="모서리가 둥근 사각형 설명선 53"/>
          <p:cNvSpPr/>
          <p:nvPr/>
        </p:nvSpPr>
        <p:spPr bwMode="auto">
          <a:xfrm>
            <a:off x="3845336" y="4421447"/>
            <a:ext cx="891640" cy="305803"/>
          </a:xfrm>
          <a:prstGeom prst="wedgeRoundRectCallout">
            <a:avLst>
              <a:gd name="adj1" fmla="val -33565"/>
              <a:gd name="adj2" fmla="val 96595"/>
              <a:gd name="adj3" fmla="val 16667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지금 진행 가능한</a:t>
            </a:r>
            <a:endParaRPr lang="en-US" altLang="ko-KR" sz="800" kern="0" dirty="0">
              <a:solidFill>
                <a:srgbClr val="000000"/>
              </a:solidFill>
            </a:endParaRPr>
          </a:p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검사가 </a:t>
            </a:r>
            <a:r>
              <a:rPr lang="ko-KR" altLang="en-US" sz="800" kern="0" dirty="0" smtClean="0">
                <a:solidFill>
                  <a:srgbClr val="000000"/>
                </a:solidFill>
              </a:rPr>
              <a:t>있습니다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55" name="순서도: 연결자 54"/>
          <p:cNvSpPr/>
          <p:nvPr/>
        </p:nvSpPr>
        <p:spPr bwMode="auto">
          <a:xfrm>
            <a:off x="3742450" y="429309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cxnSp>
        <p:nvCxnSpPr>
          <p:cNvPr id="56" name="꺾인 연결선 55"/>
          <p:cNvCxnSpPr/>
          <p:nvPr/>
        </p:nvCxnSpPr>
        <p:spPr>
          <a:xfrm flipV="1">
            <a:off x="4858086" y="3521869"/>
            <a:ext cx="367226" cy="1456851"/>
          </a:xfrm>
          <a:prstGeom prst="bentConnector3">
            <a:avLst>
              <a:gd name="adj1" fmla="val 41414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03243" y="1230799"/>
            <a:ext cx="8299513" cy="70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독서흥미검사에서 독서성향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책에 대해 관심과 호기심을 보이고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책을 읽으며 궁금증을 느끼거나 재미와 즐거움을 느끼는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독서성향이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수준으로 책에 대한 탐구심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궁금증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책읽기에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재미가 동일한 연령대의 평균과 유사한 편입니다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도서관이나 대형서점에서 다양한 책을 보여주어 호기심을 자극할 수 있도록 하고 새로운 분야의 책도 도전하여 재미를 느끼게 해주시기 바랍니다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803245" y="620688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독서성향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803243" y="956859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 또는 독서에 대해 가지는 재미와 선호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03243" y="2809642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독서흥미검사에서 독서태도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책을 읽을 때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 속의 내용에 집중하거나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참여하는 정도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스스로 책을 선택하고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계획하여 읽는 정도가 동일한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연령대과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비교했을 때 평균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보통 수준의 독서활동을 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 계획과 실천을 하고 있는 것으로 볼 수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중 책을 선택하고 계획하여 독서를 실행에 옮기는 실행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낮은 편으로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독서태도를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개선하기 위해서는 계획적인 독서를 통하여 독서를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습관화하고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독서를 자연스러운 우리의 생활 일부로 받아들일 수 있도록 하는 것이 좋습니다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03245" y="2199531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독서태도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03243" y="2535702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독서를 할 때 나타나게 되는 자세와 행동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84" y="631040"/>
            <a:ext cx="338296" cy="29926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08" y="2220508"/>
            <a:ext cx="338296" cy="286251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 bwMode="auto">
          <a:xfrm>
            <a:off x="6674217" y="702467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어느정도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5" name="Picture 8" descr="https://static.thenounproject.com/png/1740164-200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84" y="687585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 bwMode="auto">
          <a:xfrm>
            <a:off x="6661691" y="2296683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7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227725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 bwMode="auto">
          <a:xfrm>
            <a:off x="803244" y="2496139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761839" y="928125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41443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64572" y="1980430"/>
            <a:ext cx="5140558" cy="2056507"/>
          </a:xfrm>
          <a:prstGeom prst="rect">
            <a:avLst/>
          </a:prstGeom>
        </p:spPr>
        <p:txBody>
          <a:bodyPr>
            <a:no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독서환경검사 결과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 가장 높은 점수를 받은 것은 매체기반 독서환경이고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낮은 점수를 받은 것은 학교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지역사회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fontAlgn="ctr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높은 점수를 받은 매체기반 독서환경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우수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스마트 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등의 매체를 독서에 잘 활용하고 있는 편입니다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낮은 점수를 받은 학교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지역사회 독서환경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학교나 지역사회 도서관의 거리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보유도서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등에 대체로 만족합니다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도서관에는 다양하고 좋은 책들이 많이 구비되어 있으니 도서관에서 책을 보거나 도서 대여를 활발하게 해보는 것을 추천합니다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875250" y="1820552"/>
            <a:ext cx="8227505" cy="3120615"/>
          </a:xfrm>
          <a:prstGeom prst="roundRect">
            <a:avLst>
              <a:gd name="adj" fmla="val 4718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136576" y="1660673"/>
            <a:ext cx="864096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noProof="0" dirty="0" smtClean="0">
                <a:solidFill>
                  <a:srgbClr val="000000"/>
                </a:solidFill>
              </a:rPr>
              <a:t>결과 해석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875250" y="692696"/>
            <a:ext cx="8227505" cy="8170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92560" y="817387"/>
            <a:ext cx="770485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kern="0" dirty="0">
                <a:solidFill>
                  <a:srgbClr val="000000"/>
                </a:solidFill>
              </a:rPr>
              <a:t>독서 </a:t>
            </a:r>
            <a:r>
              <a:rPr lang="ko-KR" altLang="en-US" kern="0" dirty="0" smtClean="0">
                <a:solidFill>
                  <a:srgbClr val="000000"/>
                </a:solidFill>
              </a:rPr>
              <a:t>환경 </a:t>
            </a:r>
            <a:r>
              <a:rPr lang="ko-KR" altLang="en-US" kern="0" dirty="0">
                <a:solidFill>
                  <a:srgbClr val="000000"/>
                </a:solidFill>
              </a:rPr>
              <a:t>검사 </a:t>
            </a:r>
            <a:endParaRPr lang="en-US" altLang="ko-KR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100" kern="0" dirty="0" smtClean="0">
                <a:solidFill>
                  <a:srgbClr val="000000"/>
                </a:solidFill>
              </a:rPr>
              <a:t>아이의 독서 활동에 영향을 미칠 수 있는 가정 내</a:t>
            </a:r>
            <a:r>
              <a:rPr lang="en-US" altLang="ko-KR" sz="1100" kern="0" dirty="0" smtClean="0">
                <a:solidFill>
                  <a:srgbClr val="000000"/>
                </a:solidFill>
              </a:rPr>
              <a:t>/</a:t>
            </a:r>
            <a:r>
              <a:rPr lang="ko-KR" altLang="en-US" sz="1100" kern="0" dirty="0" smtClean="0">
                <a:solidFill>
                  <a:srgbClr val="000000"/>
                </a:solidFill>
              </a:rPr>
              <a:t>외의 책 읽는 환경을 측정합니다</a:t>
            </a:r>
            <a:r>
              <a:rPr lang="en-US" altLang="ko-KR" sz="1100" kern="0" dirty="0" smtClean="0">
                <a:solidFill>
                  <a:srgbClr val="000000"/>
                </a:solidFill>
              </a:rPr>
              <a:t>.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08" y="1901252"/>
            <a:ext cx="2850635" cy="297421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803244" y="614780"/>
            <a:ext cx="8382320" cy="980195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23833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655234" y="4933444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잘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9" name="Picture 6" descr="https://static.thenounproject.com/png/1220191-20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816" y="4904059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893845" y="895843"/>
            <a:ext cx="8091603" cy="293927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양육자님의 예상 결과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세부영역</a:t>
            </a:r>
            <a:r>
              <a:rPr lang="ko-KR" altLang="en-US" sz="1000" dirty="0"/>
              <a:t> 중 비교적 높은 점수를 받은 것은 가족의 독서지원</a:t>
            </a:r>
            <a:r>
              <a:rPr lang="en-US" altLang="ko-KR" sz="1000" dirty="0"/>
              <a:t>(</a:t>
            </a:r>
            <a:r>
              <a:rPr lang="ko-KR" altLang="en-US" sz="1000" dirty="0"/>
              <a:t>보통</a:t>
            </a:r>
            <a:r>
              <a:rPr lang="en-US" altLang="ko-KR" sz="1000" dirty="0"/>
              <a:t>), </a:t>
            </a:r>
            <a:r>
              <a:rPr lang="ko-KR" altLang="en-US" sz="1000" dirty="0"/>
              <a:t>가정 내 독서환경</a:t>
            </a:r>
            <a:r>
              <a:rPr lang="en-US" altLang="ko-KR" sz="1000" dirty="0"/>
              <a:t>(</a:t>
            </a:r>
            <a:r>
              <a:rPr lang="ko-KR" altLang="en-US" sz="1000" dirty="0"/>
              <a:t>보통</a:t>
            </a:r>
            <a:r>
              <a:rPr lang="en-US" altLang="ko-KR" sz="1000" dirty="0"/>
              <a:t>)</a:t>
            </a:r>
            <a:r>
              <a:rPr lang="ko-KR" altLang="en-US" sz="1000" dirty="0"/>
              <a:t>이고</a:t>
            </a:r>
            <a:r>
              <a:rPr lang="en-US" altLang="ko-KR" sz="1000" dirty="0"/>
              <a:t>, </a:t>
            </a:r>
            <a:r>
              <a:rPr lang="ko-KR" altLang="en-US" sz="1000" dirty="0"/>
              <a:t>가장 낮은 점수를 받은 것은 매체기반 독서환경</a:t>
            </a:r>
            <a:r>
              <a:rPr lang="en-US" altLang="ko-KR" sz="1000" dirty="0"/>
              <a:t>(</a:t>
            </a:r>
            <a:r>
              <a:rPr lang="ko-KR" altLang="en-US" sz="1000" dirty="0"/>
              <a:t>보통</a:t>
            </a:r>
            <a:r>
              <a:rPr lang="en-US" altLang="ko-KR" sz="1000" dirty="0"/>
              <a:t>)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김웅진의 실제 </a:t>
            </a:r>
            <a:r>
              <a:rPr lang="ko-KR" altLang="en-US" sz="1000" dirty="0" err="1"/>
              <a:t>독서환경과</a:t>
            </a:r>
            <a:r>
              <a:rPr lang="ko-KR" altLang="en-US" sz="1000" dirty="0"/>
              <a:t> 양육자님의 예상을 비교한 결과</a:t>
            </a:r>
            <a:r>
              <a:rPr lang="en-US" altLang="ko-KR" sz="1000" dirty="0"/>
              <a:t>, </a:t>
            </a:r>
            <a:r>
              <a:rPr lang="ko-KR" altLang="en-US" sz="1000" dirty="0"/>
              <a:t>자녀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차이가 작은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가족의 독서지원</a:t>
            </a:r>
            <a:r>
              <a:rPr lang="en-US" altLang="ko-KR" sz="1000" dirty="0"/>
              <a:t>, </a:t>
            </a:r>
            <a:r>
              <a:rPr lang="ko-KR" altLang="en-US" sz="1000" dirty="0"/>
              <a:t>가정 내 독서환경</a:t>
            </a:r>
            <a:r>
              <a:rPr lang="en-US" altLang="ko-KR" sz="1000" dirty="0"/>
              <a:t>, </a:t>
            </a:r>
            <a:r>
              <a:rPr lang="ko-KR" altLang="en-US" sz="1000" dirty="0"/>
              <a:t>학교</a:t>
            </a:r>
            <a:r>
              <a:rPr lang="en-US" altLang="ko-KR" sz="1000" dirty="0"/>
              <a:t>/</a:t>
            </a:r>
            <a:r>
              <a:rPr lang="ko-KR" altLang="en-US" sz="1000" dirty="0"/>
              <a:t>지역사회 독서환경으로 잘 파악하고 있는 편입니다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자녀의 </a:t>
            </a:r>
            <a:r>
              <a:rPr lang="ko-KR" altLang="en-US" sz="1000" dirty="0" err="1"/>
              <a:t>독서환경에</a:t>
            </a:r>
            <a:r>
              <a:rPr lang="ko-KR" altLang="en-US" sz="1000" dirty="0"/>
              <a:t> 대한 양육자님의 예측은 독서환경 조성과 독서활동 개선에 영향을 미칠 수 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자녀에 대한 예측이 실제와 유사할수록 자녀의 </a:t>
            </a:r>
            <a:r>
              <a:rPr lang="ko-KR" altLang="en-US" sz="1000" dirty="0" err="1"/>
              <a:t>독서활동에</a:t>
            </a:r>
            <a:r>
              <a:rPr lang="ko-KR" altLang="en-US" sz="1000" dirty="0"/>
              <a:t> 긍정적인 영향을 줍니다</a:t>
            </a:r>
            <a:r>
              <a:rPr lang="en-US" altLang="ko-KR" sz="1000" dirty="0"/>
              <a:t>. </a:t>
            </a:r>
            <a:r>
              <a:rPr lang="ko-KR" altLang="en-US" sz="1000" dirty="0"/>
              <a:t>현재와 같이 김웅진의 독서환경을 잘 관리해주시기 바랍니다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동일한 연령대에 비해 자녀</a:t>
            </a:r>
            <a:r>
              <a:rPr lang="en-US" altLang="ko-KR" sz="1000" dirty="0"/>
              <a:t>-</a:t>
            </a:r>
            <a:r>
              <a:rPr lang="ko-KR" altLang="en-US" sz="1000" dirty="0" err="1"/>
              <a:t>양육자간의</a:t>
            </a:r>
            <a:r>
              <a:rPr lang="ko-KR" altLang="en-US" sz="1000" dirty="0"/>
              <a:t> 차이가 큰 </a:t>
            </a:r>
            <a:r>
              <a:rPr lang="ko-KR" altLang="en-US" sz="1000" dirty="0" err="1"/>
              <a:t>세부영역은</a:t>
            </a:r>
            <a:r>
              <a:rPr lang="ko-KR" altLang="en-US" sz="1000" dirty="0"/>
              <a:t> 선생님</a:t>
            </a:r>
            <a:r>
              <a:rPr lang="en-US" altLang="ko-KR" sz="1000" dirty="0"/>
              <a:t>/</a:t>
            </a:r>
            <a:r>
              <a:rPr lang="ko-KR" altLang="en-US" sz="1000" dirty="0"/>
              <a:t>또래의 독서지원</a:t>
            </a:r>
            <a:r>
              <a:rPr lang="en-US" altLang="ko-KR" sz="1000" dirty="0"/>
              <a:t>, </a:t>
            </a:r>
            <a:r>
              <a:rPr lang="ko-KR" altLang="en-US" sz="1000" dirty="0"/>
              <a:t>매체기반 독서환경 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선생님</a:t>
            </a:r>
            <a:r>
              <a:rPr lang="en-US" altLang="ko-KR" sz="1000" dirty="0"/>
              <a:t>/</a:t>
            </a:r>
            <a:r>
              <a:rPr lang="ko-KR" altLang="en-US" sz="1000" dirty="0"/>
              <a:t>또래의 </a:t>
            </a:r>
            <a:r>
              <a:rPr lang="ko-KR" altLang="en-US" sz="1000" dirty="0" err="1"/>
              <a:t>독서지원은</a:t>
            </a:r>
            <a:r>
              <a:rPr lang="ko-KR" altLang="en-US" sz="1000" dirty="0"/>
              <a:t> 선생님</a:t>
            </a:r>
            <a:r>
              <a:rPr lang="en-US" altLang="ko-KR" sz="1000" dirty="0"/>
              <a:t>, </a:t>
            </a:r>
            <a:r>
              <a:rPr lang="ko-KR" altLang="en-US" sz="1000" dirty="0"/>
              <a:t>친구와 같은 주변 사람들의 독서에 대한 태도</a:t>
            </a:r>
            <a:r>
              <a:rPr lang="en-US" altLang="ko-KR" sz="1000" dirty="0"/>
              <a:t>, </a:t>
            </a:r>
            <a:r>
              <a:rPr lang="ko-KR" altLang="en-US" sz="1000" dirty="0"/>
              <a:t>지원</a:t>
            </a:r>
            <a:r>
              <a:rPr lang="en-US" altLang="ko-KR" sz="1000" dirty="0"/>
              <a:t>, </a:t>
            </a:r>
            <a:r>
              <a:rPr lang="ko-KR" altLang="en-US" sz="1000" dirty="0"/>
              <a:t>활동 등과 같은 사회문화적 상호작용을 의미합니다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양육자님께서 자녀의 실제 독서환경을 잘 파악하기 위해서는 선생님과 친구들의 독서에 대한 태도가 어떤지 알아보고 부족함이 있다면 가정에서 지원을 통해 보완해주시면 좋습니다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그리고 매체기반 </a:t>
            </a:r>
            <a:r>
              <a:rPr lang="ko-KR" altLang="en-US" sz="1000" dirty="0" err="1"/>
              <a:t>독서환경은</a:t>
            </a:r>
            <a:r>
              <a:rPr lang="ko-KR" altLang="en-US" sz="1000" dirty="0"/>
              <a:t> 스마트 폰</a:t>
            </a:r>
            <a:r>
              <a:rPr lang="en-US" altLang="ko-KR" sz="1000" dirty="0"/>
              <a:t>, (</a:t>
            </a:r>
            <a:r>
              <a:rPr lang="ko-KR" altLang="en-US" sz="1000" dirty="0"/>
              <a:t>북</a:t>
            </a:r>
            <a:r>
              <a:rPr lang="en-US" altLang="ko-KR" sz="1000" dirty="0"/>
              <a:t>)</a:t>
            </a:r>
            <a:r>
              <a:rPr lang="ko-KR" altLang="en-US" sz="1000" dirty="0"/>
              <a:t>패드</a:t>
            </a:r>
            <a:r>
              <a:rPr lang="en-US" altLang="ko-KR" sz="1000" dirty="0"/>
              <a:t>, </a:t>
            </a:r>
            <a:r>
              <a:rPr lang="ko-KR" altLang="en-US" sz="1000" dirty="0"/>
              <a:t>인터넷 등과 같은 아동의 </a:t>
            </a:r>
            <a:r>
              <a:rPr lang="ko-KR" altLang="en-US" sz="1000" dirty="0" err="1"/>
              <a:t>독서활동에</a:t>
            </a:r>
            <a:r>
              <a:rPr lang="ko-KR" altLang="en-US" sz="1000" dirty="0"/>
              <a:t> 영향을 미칠 수 있는 매체와 관련된 환경을 의미합니다</a:t>
            </a:r>
            <a:r>
              <a:rPr lang="en-US" altLang="ko-KR" sz="1000" dirty="0"/>
              <a:t>. </a:t>
            </a:r>
            <a:r>
              <a:rPr lang="ko-KR" altLang="en-US" sz="1000" dirty="0"/>
              <a:t>양육자님께서 자녀의 실제 독서환경을 잘 파악하기 위해서는 자녀가 매체를 사용할 때 구체적으로 어떤 활동을 하는지 평소에 주의 깊게 </a:t>
            </a:r>
            <a:r>
              <a:rPr lang="ko-KR" altLang="en-US" sz="1000" dirty="0" err="1"/>
              <a:t>살펴봐주시고</a:t>
            </a:r>
            <a:r>
              <a:rPr lang="ko-KR" altLang="en-US" sz="1000" dirty="0"/>
              <a:t> 지도해주시면 좋습니다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08716" y="735966"/>
            <a:ext cx="8248739" cy="3773154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996750" y="576086"/>
            <a:ext cx="2012034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noProof="0" dirty="0" smtClean="0">
                <a:solidFill>
                  <a:srgbClr val="000000"/>
                </a:solidFill>
              </a:rPr>
              <a:t>양육자의 </a:t>
            </a:r>
            <a:r>
              <a:rPr lang="ko-KR" altLang="en-US" sz="1200" b="1" kern="0" noProof="0" smtClean="0">
                <a:solidFill>
                  <a:srgbClr val="000000"/>
                </a:solidFill>
              </a:rPr>
              <a:t>눈높이 진단 결과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0717" y="5479271"/>
            <a:ext cx="8299513" cy="70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독서환경검사에서 가족의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독서지원이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가족 구성원들이 독서에 관심을 가지고 독서를 위한 지원과 지지를 하는 등의 상호작용이 이루어지는 정도가 동일한 연령대의 평균과 비슷한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시기 아동들은 스스로의 독서 취향과 습관을 형성하기 시작하는 단계이므로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일방적인 방향의 독서 지원보다는 아동과 독서를 주제로 충분한 대화를 나누고 함께 책을 고르는 등 자발적으로 독서를 할 수 있도록 환경의 조성이 필요한 시기입니다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90719" y="4869160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</a:t>
            </a:r>
            <a:r>
              <a:rPr lang="ko-KR" altLang="en-US" sz="1200" kern="0" dirty="0" smtClean="0">
                <a:solidFill>
                  <a:srgbClr val="000000"/>
                </a:solidFill>
              </a:rPr>
              <a:t>가족의 독서지원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90717" y="5205331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가족 구성원의 독서에 대한 지지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등과 같은 가정 내의 상호작용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분위기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440" y="4902666"/>
            <a:ext cx="338296" cy="28625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992560" y="4037002"/>
            <a:ext cx="79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양육자의 눈높이 진단 결과란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문제를 두고 양육자가 예상한 점수와 자녀의 실제 진단 점수와의 차이에 대한 분석 내용입니다</a:t>
            </a: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48486" y="5183133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21380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803243" y="1230799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독서환경검사에서 가정 내 독서환경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가정에 읽을 만한 책이나 책을 읽을 시간과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TV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 스마트 폰 등 학생의 독서를 방해할 수 있는 물리적 요소들이 동일한 연령대의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 내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가정에서의 면학 분위기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가치관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습관과도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밀접한 연관이 있으며 이는 이후의 독서 습관과 학습에서의 성취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태도에도 큰 영향을 미칩니다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독서환경 개선을 위해서는 하루 중 책을 읽는 시간을 정해 규칙적으로 책을 읽도록 하여 책 읽는 시간을 확보해 주시고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TV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스마트 폰이 없는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독서공간을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만들어 주시기 바랍니다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803245" y="620688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가정 내 독서환경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803243" y="956859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보유 도서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 공간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책을 읽을 수 있는 시간적 여유 등과 같이 자녀의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미칠 수 있는 가정 내의 물리적 환경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03243" y="2809642"/>
            <a:ext cx="8299513" cy="70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독서환경검사에서 선생님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또래의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독서지원이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수준인 것으로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선생님이나 친구들과 같이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주변 사람들이 책과 독서에 대해 가지고 있는 태도가 동일한 연령대에 비해 보통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시기 아동들은 선생님 뿐 아니라 친구들에게도 영향을 많이 받게 되므로 주변 사람들에게 좋은 영향을 받을 수 있도록 꾸준한 관심과 지도가 필요합니다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가정에서라도 풍부한 독서환경을 조성하여 읽을 책을 추천해주고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독서의 가치에 대해 꾸준히 알려주는 등의 보완이 필요합니다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03245" y="2199531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선생님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또래의 독서지원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03243" y="2535702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선생님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또래와 같은 주변 사람들의 독서에 대한 지지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활동 등과 같은 사회문화적 상호작용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분위기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03243" y="4378487"/>
            <a:ext cx="8299513" cy="8617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독서환경검사에서 학교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지역사회 독서환경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보통 수준으로 나타났습니다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지역사회 독서환경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학교나 집과 같은 생활 반경에서부터 도서관이 얼마나 가까운지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도서관의 장서는 적절한지 등을 나타냅니다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연령대의 평균과 비슷한 수준입니다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도서관이 가깝더라도 자주 이용하지 않거나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독서 프로그램에 다양하게 참여하지 않고 있을 수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김웅진의 학교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지역사회 독서환경을 보완하기 위해서 도서관에 자주 방문하고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도서관의 독서관련 행사를 함께 하는 등 학교와 지역사회의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대해 관심을 갖고 적극적으로 이용하는 등의 지원이 필요합니다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803245" y="3768376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● 학교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지역사회 독서환경</a:t>
            </a:r>
            <a:endParaRPr kumimoji="0" lang="ko-KR" altLang="en-US" sz="9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03243" y="4104547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 장서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도서관의 독서활동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가능한 도서관 등과 같이 자녀의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미칠 수 있는 학교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지역사회의 물리적 환경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90717" y="5867608"/>
            <a:ext cx="8299513" cy="70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독서환경검사에서 매체기반 독서환경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세부영역이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우수한 수준으로 나타났습니다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김웅진은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폰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북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패드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등 독서에 영향을 미칠 수 있는 온라인 매체 주변 환경이 동일한 연령대의 평균에 비하여 우수한 편입니다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북패드를 이용하여 책을 읽는 것 뿐만 아니라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오디오북을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듣고 소감을 쓰는 등의 다양한 활동을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시도해보기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바랍니다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종이 위에만 존재하던 책 속의 등장인물과 내용을 보다 실감나게 만나면서 독서에 대한 흥미와 관심이 늘어나고 주도적으로 책을 읽을 수 있게 됩니다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56" name="직사각형 55"/>
          <p:cNvSpPr/>
          <p:nvPr/>
        </p:nvSpPr>
        <p:spPr bwMode="auto">
          <a:xfrm>
            <a:off x="790719" y="5257497"/>
            <a:ext cx="11225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0" dirty="0">
                <a:solidFill>
                  <a:srgbClr val="000000"/>
                </a:solidFill>
              </a:rPr>
              <a:t>● </a:t>
            </a:r>
            <a:r>
              <a:rPr lang="ko-KR" altLang="en-US" sz="1200" kern="0" dirty="0" smtClean="0">
                <a:solidFill>
                  <a:srgbClr val="000000"/>
                </a:solidFill>
              </a:rPr>
              <a:t>매체기반 독서환경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790717" y="5593668"/>
            <a:ext cx="8299513" cy="2462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등과 같이 자녀의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독서활동에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영향을 미칠 수 있는 매체 또는 온라인 독서환경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검사영역별 세부영역에 대한 정밀 진단 결과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48" y="631040"/>
            <a:ext cx="338296" cy="29926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52" y="2220508"/>
            <a:ext cx="338296" cy="28625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456" y="5291003"/>
            <a:ext cx="338296" cy="28625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496" y="3790937"/>
            <a:ext cx="338296" cy="286251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 bwMode="auto">
          <a:xfrm>
            <a:off x="6674217" y="702467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자녀의 능력을 어느정도 파악하고 있습니다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5" name="Picture 8" descr="https://static.thenounproject.com/png/1740164-200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84" y="687585"/>
            <a:ext cx="257424" cy="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 bwMode="auto">
          <a:xfrm>
            <a:off x="6661691" y="2296683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7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2277254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모서리가 둥근 직사각형 67"/>
          <p:cNvSpPr/>
          <p:nvPr/>
        </p:nvSpPr>
        <p:spPr bwMode="auto">
          <a:xfrm>
            <a:off x="6661691" y="3872664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9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3853235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 bwMode="auto">
          <a:xfrm>
            <a:off x="6661691" y="5332306"/>
            <a:ext cx="2428539" cy="198654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rmAutofit lnSpcReduction="10000"/>
          </a:bodyPr>
          <a:lstStyle/>
          <a:p>
            <a:pPr algn="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좀 더 노력이 필요합니다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9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71" name="Picture 10" descr="https://static.thenounproject.com/png/231009-200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7290" y="5312877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720436" y="5543624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761839" y="4057255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790717" y="2505711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771627" y="904662"/>
            <a:ext cx="8382320" cy="308928"/>
          </a:xfrm>
          <a:prstGeom prst="rect">
            <a:avLst/>
          </a:prstGeom>
          <a:solidFill>
            <a:srgbClr val="6E84A2">
              <a:alpha val="41000"/>
            </a:srgbClr>
          </a:solidFill>
          <a:ln w="6350">
            <a:solidFill>
              <a:srgbClr val="00000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고정 내용</a:t>
            </a:r>
          </a:p>
        </p:txBody>
      </p:sp>
    </p:spTree>
    <p:extLst>
      <p:ext uri="{BB962C8B-B14F-4D97-AF65-F5344CB8AC3E}">
        <p14:creationId xmlns:p14="http://schemas.microsoft.com/office/powerpoint/2010/main" val="89439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아이의 성장단계에 맞는 독서활동 가이드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03245" y="595710"/>
            <a:ext cx="53018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03</a:t>
            </a:r>
            <a:r>
              <a:rPr kumimoji="0" lang="en-US" altLang="ko-KR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 활동 </a:t>
            </a:r>
            <a:r>
              <a:rPr kumimoji="0" lang="en-US" altLang="ko-KR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TIP 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803243" y="1150719"/>
            <a:ext cx="8299513" cy="1342177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945625" y="952126"/>
            <a:ext cx="2279183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북패드를 잘 활용하고 있나요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04032" y="1271884"/>
            <a:ext cx="8081416" cy="1010862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동일한 연령대의 친구들과 비교했을 때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독서활동이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부족 수준입니다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책을 읽거나 보는 활동이 부족한 것으로 보이므로 하루 중 일정한 시간을 정해서 아이와 눈을 맞추고 옹알이에 대답하면서 부드럽고 편안한 목소리로 책을 보여주거나 읽어 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시각 발달에 도움이 되는 큰 그림과 아이 수준에 맞는 색감을 가진 그림책을 활용하시는 것을 추천합니다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803243" y="2763495"/>
            <a:ext cx="8299513" cy="3833857"/>
          </a:xfrm>
          <a:prstGeom prst="roundRect">
            <a:avLst>
              <a:gd name="adj" fmla="val 1619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945625" y="2564904"/>
            <a:ext cx="2279183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아이가 책을 잘 읽고 있나요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4032" y="2884661"/>
            <a:ext cx="8081416" cy="195490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김웅진의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양육자의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동일한 연령대의 양육자 평균에 비해 보통 수준입니다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김웅진의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독서태도 형성에 영향을 줄 수 있는 요인입니다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태도를 점검하시고 좋은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롤모델이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될 수 있도록 노력해주시기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김웅진의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바람직한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태도 형성을 위해서 다음의 사항을 참고해주시기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8584" y="4365104"/>
            <a:ext cx="7704856" cy="1810359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적극적인 독서활동을 위해 다음의 활동을 추천합니다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옹알이도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마치 대화를 주고받는 것처럼 보다 정교해지는 시기이므로 시간이 나는 대로 아기와 대화를 해 주면 언어 발달을 자극하는 데 효과가 있습니다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엄마가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도와주면 안정적으로 앉을 수 있으니 잠깐씩 앉아서 책을 탐색하고 놀 수 있게 해 주는 것이 좋습니다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양육자의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부드러운 목소리로 직접 책을 읽어주면서 오감을 자극해 주는 것이 좋습니다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033607" y="4149081"/>
            <a:ext cx="7951841" cy="216023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4610" y="3916860"/>
            <a:ext cx="731133" cy="3970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 bwMode="auto">
          <a:xfrm>
            <a:off x="3152800" y="153391"/>
            <a:ext cx="2498576" cy="842779"/>
          </a:xfrm>
          <a:prstGeom prst="rect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kern="0" dirty="0" smtClean="0"/>
              <a:t>1</a:t>
            </a:r>
            <a:r>
              <a:rPr lang="ko-KR" altLang="en-US" sz="1000" b="1" kern="0" dirty="0" smtClean="0"/>
              <a:t>세</a:t>
            </a:r>
            <a:r>
              <a:rPr lang="en-US" altLang="ko-KR" sz="1000" b="1" kern="0" dirty="0" smtClean="0"/>
              <a:t>~7</a:t>
            </a:r>
            <a:r>
              <a:rPr lang="ko-KR" altLang="en-US" sz="1000" b="1" kern="0" dirty="0" smtClean="0"/>
              <a:t>세 대상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83711" y="1226770"/>
            <a:ext cx="8076958" cy="1190073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68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 bwMode="auto">
          <a:xfrm>
            <a:off x="803243" y="891288"/>
            <a:ext cx="8299513" cy="5850080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945625" y="692696"/>
            <a:ext cx="2423199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독서지도를 어떻게 해야 할까요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032" y="1012454"/>
            <a:ext cx="8081416" cy="1010862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김웅진의 양육자님의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동일한 연령대의 양육자 평균에 비해 부족한 편입니다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김웅진의 독서태도 형성에 영향을 줄 수 있는 요인입니다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양육자님의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태도를 점검하시고 좋은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롤모델이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될 수 있도록 노력해주시기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김웅진의 바람직한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태도 형성을 위해서 다음의 사항을 참고해주시기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아이의 성장단계에 맞는 독서활동 가이드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08584" y="2236589"/>
            <a:ext cx="7632848" cy="62349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만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세 유아는 기본적인 운동 기능이 확립되어 신체활동이 활발해지고 친구와의 놀이를 시작하게 됩니다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스스로 자신을 통제할 수 있으며 그림책 등의 줄거리를 이해할 수 있고 궁금한 것이 많아져서 질문이 많아지는 시기입니다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1033607" y="2111222"/>
            <a:ext cx="7951841" cy="437574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136576" y="1916832"/>
            <a:ext cx="854571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발달과 돌봄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578" y="2854771"/>
            <a:ext cx="2052254" cy="25904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7300" y="5564094"/>
            <a:ext cx="2257479" cy="20753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994375" y="3054152"/>
            <a:ext cx="3994360" cy="42627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배고픔이나 편안함을 나타내는 특정한 울음이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친근하거나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 익숙한 소리에 대한 반응으로 조용해집니다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94375" y="3573016"/>
            <a:ext cx="3994360" cy="555629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손을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뻗쳐 물건을 잡으려 할 때 사물과 손을 번갈아 가며 봅니다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보이지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않는 곳에 있는 장난감이 내는 소리 쪽으로 머리를 돌립니다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94375" y="4266779"/>
            <a:ext cx="3994360" cy="50511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엉덩이와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무릎 관절이 유연해지면서 발로 차는 힘도 하루가 다르게 강해집니다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두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손을 앞으로 모아 잡을 수 있고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쥐었던 손을 펼 수도 있습니다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손가락의 움직임도 점점 다양해집니다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91147" y="4934892"/>
            <a:ext cx="3994360" cy="45919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불편하거나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배가 고플 때 어른이 자신에게 주의를 집중하도록 이끕니다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이야기하고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미소 짓고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어루만져 주는 어른에게 웃으며 반응합니다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391394" y="5771630"/>
            <a:ext cx="7450038" cy="609698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양육자에게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애착이 생기고 낯선 사람을 경계하며 다양한 감정을 경험하게 됩니다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양육자의 보살핌과 사랑이 매우 중요합니다</a:t>
            </a: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rgbClr val="000000"/>
                </a:solidFill>
                <a:latin typeface="+mn-ea"/>
              </a:rPr>
              <a:t>아이의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소리를 따라 하고 아이의 소리와 유사한 단어를 말해줍니다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예를 들어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아이가 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sz="900" kern="0" dirty="0" err="1">
                <a:solidFill>
                  <a:srgbClr val="000000"/>
                </a:solidFill>
                <a:latin typeface="+mn-ea"/>
              </a:rPr>
              <a:t>빠빠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라고 말하면 처음에는 아이의 소리를 따라하다가 </a:t>
            </a:r>
            <a:endParaRPr lang="en-US" altLang="ko-KR" sz="900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 smtClean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빠이빠이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"</a:t>
            </a:r>
            <a:r>
              <a:rPr lang="ko-KR" altLang="en-US" sz="900" kern="0" dirty="0">
                <a:solidFill>
                  <a:srgbClr val="000000"/>
                </a:solidFill>
                <a:latin typeface="+mn-ea"/>
              </a:rPr>
              <a:t>라고 말하면서 행동을 함께 해줍니다</a:t>
            </a:r>
            <a:r>
              <a:rPr lang="en-US" altLang="ko-KR" sz="9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337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아이의 성장단계에 맞는 독서활동 가이드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03245" y="595710"/>
            <a:ext cx="53018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03</a:t>
            </a:r>
            <a:r>
              <a:rPr kumimoji="0" lang="en-US" altLang="ko-KR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 활동 </a:t>
            </a:r>
            <a:r>
              <a:rPr kumimoji="0" lang="en-US" altLang="ko-KR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TIP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803243" y="1150719"/>
            <a:ext cx="8299513" cy="1342177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945625" y="952126"/>
            <a:ext cx="2279183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북패드를 잘 활용하고 있나요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04032" y="1271884"/>
            <a:ext cx="8081416" cy="1010862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북패드를 활용하는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독서활동이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동일한 연령대의 평균과 비교하여 우수 수준이며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북패드를 활용하는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독서활동에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대한 흥미는 우수 수준입니다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독서에 충분한 관심과 재미를 느끼고 있으며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이것은 북패드를 이용한 독서활동에도 잘 연결되어 북패드를 활발하게 이용하여 독서하고 있습니다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북패드를 이용해서 단지 책을 읽는 수준에서 더 나아가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다양한 독후 활동을 수행하고 관련 내용에 대해 학습하는 등의 도움을 받을 수 있습니다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803243" y="2763495"/>
            <a:ext cx="8299513" cy="4481929"/>
          </a:xfrm>
          <a:prstGeom prst="roundRect">
            <a:avLst>
              <a:gd name="adj" fmla="val 1619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945625" y="2564904"/>
            <a:ext cx="2279183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아이가 책을 잘 읽고 있나요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04032" y="2884661"/>
            <a:ext cx="8081416" cy="1954903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김웅진은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동일한 연령대의 친구들과 비교했을 때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독서활동이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보통 수준이며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독서에 대한 흥미는 보통 수준입니다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독서에 대해 보통 수준의 관심과 흥미를 보이고 있으며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실제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독서활동도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보통 수준으로 하고 있습니다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특별히 독서에 대해 부정적으로 생각하고 있지는 않으나 흥미와 관심을 갖고 독서를 좋아하는 단계는 아닙니다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학교의 권장도서 읽기나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독후감상문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쓰기를 위한 강제적 독서를 하고 있는 편이라고 볼 수 있습니다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독서에 대해 흥미를 느끼지 못한 채로 강제적 독서가 지속되면 오히려 독서를 싫어하게 될 수 있으니 세심한 관심이 필요합니다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적절한 수준의 책을 즐겁게 읽는 등 긍정적인 독서 경험에 노출시켜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독서흥미를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함께 높여주는 것이 좋습니다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읽고 있는 책의 내용이 수준에 맞지 않고 너무 쉽거나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반복적으로 비슷한 내용의 책들을 읽고 있는 것은 아닌지 점검이 필요합니다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조금 더 수준 높은 책을 읽거나 새로운 분야의 책을 읽을 수 있도록 책을 바꾸어줄 필요가 있습니다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08584" y="5101380"/>
            <a:ext cx="7704856" cy="1810359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적극적인 독서활동을 위해 다음의 활동을 추천합니다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나만의 </a:t>
            </a:r>
            <a:r>
              <a:rPr lang="ko-KR" altLang="en-US" sz="1000" b="1" kern="0" dirty="0" err="1">
                <a:solidFill>
                  <a:srgbClr val="000000"/>
                </a:solidFill>
                <a:latin typeface="+mn-ea"/>
              </a:rPr>
              <a:t>독서장소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찾아보기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: 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자신이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책을 읽을 때 편안함을 느끼는 공간을 찾아보기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도서관 방문하기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: 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우리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동네 도서관이나 어린이 도서 보유와 도서 공간이 좋은 도서관을 찾아가 도서관에서의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독서활동에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흥미를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높여보시기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033607" y="4885357"/>
            <a:ext cx="7951841" cy="216023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4610" y="4653136"/>
            <a:ext cx="731133" cy="39702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 bwMode="auto">
          <a:xfrm>
            <a:off x="3205087" y="83737"/>
            <a:ext cx="2498576" cy="842779"/>
          </a:xfrm>
          <a:prstGeom prst="rect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초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1~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초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6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대상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908490" y="1226770"/>
            <a:ext cx="8076958" cy="1190073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재검 시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45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 bwMode="auto">
          <a:xfrm>
            <a:off x="803243" y="891288"/>
            <a:ext cx="8299513" cy="4481928"/>
          </a:xfrm>
          <a:prstGeom prst="roundRect">
            <a:avLst>
              <a:gd name="adj" fmla="val 2936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945625" y="692696"/>
            <a:ext cx="2423199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독서지도를 어떻게 해야 할까요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04032" y="1012454"/>
            <a:ext cx="8081416" cy="1010862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김웅진의 양육자님의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동일한 연령대의 양육자 평균에 비해 부족한 편입니다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독서태도는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김웅진의 독서태도 형성에 영향을 줄 수 있는 요인입니다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양육자님의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태도를 점검하시고 좋은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롤모델이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될 수 있도록 노력해주시기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김웅진의 바람직한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독서활동과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태도 형성을 위해서 다음의 사항을 참고해주시기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아이의 성장단계에 맞는 독서활동 가이드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08584" y="3075912"/>
            <a:ext cx="7632848" cy="1663784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독서 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후 대화하기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학생과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양육자가 각자 읽은 책에 대해 이야기해주고 서로 질문하며 대화하는 시간을 가지면서 독서에 대한 긍정적인 경험을 제공해주시기 바랍니다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err="1" smtClean="0">
                <a:solidFill>
                  <a:srgbClr val="000000"/>
                </a:solidFill>
                <a:latin typeface="+mn-ea"/>
              </a:rPr>
              <a:t>북패드와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1000" b="1" kern="0" dirty="0" err="1">
                <a:solidFill>
                  <a:srgbClr val="000000"/>
                </a:solidFill>
                <a:latin typeface="+mn-ea"/>
              </a:rPr>
              <a:t>독서현황을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 점검하고 피드백해주기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정기적으로 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000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의 북패드 활용 현황과  독서활동을 점검하시고 그 내용을 함께 공유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논의하여 개선 방안을 마련하시기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033607" y="2646809"/>
            <a:ext cx="7951841" cy="230425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607" y="2348880"/>
            <a:ext cx="973138" cy="5284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881182" y="1024539"/>
            <a:ext cx="8104266" cy="4276669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dirty="0" smtClean="0">
                <a:solidFill>
                  <a:schemeClr val="bg1"/>
                </a:solidFill>
              </a:rPr>
              <a:t>자녀</a:t>
            </a:r>
            <a:r>
              <a:rPr lang="en-US" altLang="ko-KR" sz="1400" b="1" kern="0" dirty="0" smtClean="0">
                <a:solidFill>
                  <a:schemeClr val="bg1"/>
                </a:solidFill>
              </a:rPr>
              <a:t>+</a:t>
            </a:r>
            <a:r>
              <a:rPr lang="ko-KR" altLang="en-US" sz="1400" b="1" kern="0" dirty="0" smtClean="0">
                <a:solidFill>
                  <a:schemeClr val="bg1"/>
                </a:solidFill>
              </a:rPr>
              <a:t>양육자 검사 시에만 노출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71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803244" y="534079"/>
            <a:ext cx="829951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 bwMode="auto">
          <a:xfrm>
            <a:off x="4160912" y="188640"/>
            <a:ext cx="494184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marL="0" marR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AI</a:t>
            </a: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독서진단 결과로 알아보는 독서플랜 가이드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803245" y="595710"/>
            <a:ext cx="5301884" cy="3197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3600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04</a:t>
            </a:r>
            <a:r>
              <a:rPr kumimoji="0" lang="en-US" altLang="ko-KR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독서플랜</a:t>
            </a:r>
            <a:endParaRPr kumimoji="0" lang="ko-KR" altLang="en-US" sz="10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92960" y="1338018"/>
            <a:ext cx="4392488" cy="3099094"/>
          </a:xfrm>
          <a:prstGeom prst="rect">
            <a:avLst/>
          </a:prstGeom>
        </p:spPr>
        <p:txBody>
          <a:bodyPr>
            <a:noAutofit/>
          </a:bodyPr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김웅진의 독서성장단계는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비판적독서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Level9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입니다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/>
              <a:t>비판적독서</a:t>
            </a:r>
            <a:r>
              <a:rPr lang="ko-KR" altLang="en-US" sz="1000" dirty="0"/>
              <a:t> 단계는 삶과 사회에 대해 다양한 관심으로 비판의식을 키워가는 시기입니다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따라서 이 시기에 아동에게는 선호하는 한 분야의 책보다는 여러 분야의 책을 보여주고 간접 경험을 넓혀주며</a:t>
            </a:r>
            <a:r>
              <a:rPr lang="en-US" altLang="ko-KR" sz="1000" dirty="0"/>
              <a:t>, </a:t>
            </a:r>
            <a:r>
              <a:rPr lang="ko-KR" altLang="en-US" sz="1000" dirty="0"/>
              <a:t>논리적으로 사고하는 것을 배워가면 좋습니다</a:t>
            </a:r>
            <a:r>
              <a:rPr lang="en-US" altLang="ko-KR" sz="1000" dirty="0" smtClean="0"/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 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현재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독서수준에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적합한 도서는 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맞춤 추천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독서플랜으로 설계되었으며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차후 읽어야 할 도서는 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심화 추천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으로 계획하였습니다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더욱 탄탄하게 독서 역량을 기르기 위해서 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강화 추천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 플랜도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제시하오니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살펴보시기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독서플랜 가이드와 북큐레이터의 안내를 참고하셔서 김웅진의 독서활동을 지원해주시기 바랍니다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803243" y="1216854"/>
            <a:ext cx="8299513" cy="4156362"/>
          </a:xfrm>
          <a:prstGeom prst="roundRect">
            <a:avLst>
              <a:gd name="adj" fmla="val 1790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025992" y="1018261"/>
            <a:ext cx="1174505" cy="31975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독서 성장 단계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7" y="1407036"/>
            <a:ext cx="2772176" cy="384579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72480" y="5721613"/>
            <a:ext cx="3744416" cy="842779"/>
          </a:xfrm>
          <a:prstGeom prst="rect">
            <a:avLst/>
          </a:prstGeom>
          <a:solidFill>
            <a:srgbClr val="00B0F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dirty="0" err="1" smtClean="0"/>
              <a:t>심화추천</a:t>
            </a:r>
            <a:r>
              <a:rPr lang="en-US" altLang="ko-KR" sz="1000" b="1" kern="0" dirty="0" smtClean="0"/>
              <a:t>, </a:t>
            </a:r>
            <a:r>
              <a:rPr lang="ko-KR" altLang="en-US" sz="1000" b="1" kern="0" dirty="0" err="1" smtClean="0"/>
              <a:t>맞춤추천</a:t>
            </a:r>
            <a:r>
              <a:rPr lang="en-US" altLang="ko-KR" sz="1000" b="1" kern="0" dirty="0" smtClean="0"/>
              <a:t>, </a:t>
            </a:r>
            <a:r>
              <a:rPr lang="ko-KR" altLang="en-US" sz="1000" b="1" kern="0" dirty="0" err="1" smtClean="0"/>
              <a:t>강화추천을</a:t>
            </a:r>
            <a:r>
              <a:rPr lang="ko-KR" altLang="en-US" sz="1000" b="1" kern="0" dirty="0" smtClean="0"/>
              <a:t> 구분</a:t>
            </a:r>
            <a:r>
              <a:rPr lang="en-US" altLang="ko-KR" sz="1000" b="1" kern="0" dirty="0" smtClean="0"/>
              <a:t>/</a:t>
            </a:r>
            <a:r>
              <a:rPr lang="ko-KR" altLang="en-US" sz="1000" b="1" kern="0" dirty="0" smtClean="0"/>
              <a:t>확장하여 별도 구성</a:t>
            </a:r>
            <a:endParaRPr lang="en-US" altLang="ko-KR" sz="1000" b="1" kern="0" dirty="0" smtClean="0"/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b="1" kern="0" dirty="0" smtClean="0"/>
              <a:t>코칭처럼 책 요약해서 보여줌</a:t>
            </a:r>
            <a:r>
              <a:rPr lang="en-US" altLang="ko-KR" sz="1000" b="1" kern="0" dirty="0" smtClean="0"/>
              <a:t>.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75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만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5,6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세의 능력검사 진행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7764776" y="797802"/>
          <a:ext cx="2141226" cy="605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9006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능력검사 만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5, 6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세에 해당할 경우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번 문항 시작 전에 노출됨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315913" y="1424799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중에서 글자가 있는 물건을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9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230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9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30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4" name="모서리가 둥근 직사각형 43"/>
          <p:cNvSpPr/>
          <p:nvPr/>
        </p:nvSpPr>
        <p:spPr bwMode="auto">
          <a:xfrm>
            <a:off x="315915" y="1157291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46" name="모서리가 둥근 직사각형 45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순서도: 대체 처리 47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모서리가 둥근 직사각형 52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54" name="이등변 삼각형 53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6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56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pic>
        <p:nvPicPr>
          <p:cNvPr id="62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94486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모서리가 둥근 직사각형 63"/>
          <p:cNvSpPr/>
          <p:nvPr/>
        </p:nvSpPr>
        <p:spPr bwMode="auto">
          <a:xfrm>
            <a:off x="243431" y="717174"/>
            <a:ext cx="3423489" cy="5610965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448143" y="1772816"/>
            <a:ext cx="2983659" cy="3830297"/>
          </a:xfrm>
          <a:prstGeom prst="roundRect">
            <a:avLst>
              <a:gd name="adj" fmla="val 2330"/>
            </a:avLst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37" y="2710601"/>
            <a:ext cx="2418068" cy="2642181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 bwMode="auto">
          <a:xfrm>
            <a:off x="785077" y="2180640"/>
            <a:ext cx="2334179" cy="38426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음성으로 문제를 들을 수 있습니다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문제 화면 위쪽의 스피커 버튼을 눌러보세요</a:t>
            </a:r>
            <a:r>
              <a:rPr lang="en-US" altLang="ko-KR" sz="900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73" name="Picture 6" descr="img_social_170103.png (632Ã96)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499" t="-8183" b="60932"/>
          <a:stretch/>
        </p:blipFill>
        <p:spPr bwMode="auto">
          <a:xfrm>
            <a:off x="3180964" y="1860931"/>
            <a:ext cx="169942" cy="22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순서도: 연결자 2"/>
          <p:cNvSpPr/>
          <p:nvPr/>
        </p:nvSpPr>
        <p:spPr bwMode="auto">
          <a:xfrm>
            <a:off x="2791484" y="2893889"/>
            <a:ext cx="415636" cy="415636"/>
          </a:xfrm>
          <a:prstGeom prst="flowChartConnector">
            <a:avLst/>
          </a:prstGeom>
          <a:noFill/>
          <a:ln w="12700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7170" name="Picture 2" descr="https://static.thenounproject.com/png/448732-200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432720" y="2957929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0473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SMS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수신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622" y="692696"/>
            <a:ext cx="3098666" cy="141694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80" name="직사각형 79"/>
          <p:cNvSpPr/>
          <p:nvPr/>
        </p:nvSpPr>
        <p:spPr bwMode="auto">
          <a:xfrm>
            <a:off x="6811270" y="1156683"/>
            <a:ext cx="640779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rgbClr val="002060"/>
                </a:solidFill>
              </a:rPr>
              <a:t>AI</a:t>
            </a:r>
            <a:r>
              <a:rPr lang="ko-KR" altLang="en-US" sz="800" b="1" kern="0" dirty="0" smtClean="0">
                <a:solidFill>
                  <a:srgbClr val="002060"/>
                </a:solidFill>
              </a:rPr>
              <a:t>독서진단</a:t>
            </a:r>
            <a:endParaRPr lang="ko-KR" altLang="en-US" sz="800" b="1" kern="0" dirty="0">
              <a:solidFill>
                <a:srgbClr val="002060"/>
              </a:solidFill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28464" y="839708"/>
            <a:ext cx="4115580" cy="4101460"/>
            <a:chOff x="149101" y="980728"/>
            <a:chExt cx="4944985" cy="4896544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101" y="980728"/>
              <a:ext cx="4944985" cy="4896544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sp>
          <p:nvSpPr>
            <p:cNvPr id="83" name="직사각형 82"/>
            <p:cNvSpPr/>
            <p:nvPr/>
          </p:nvSpPr>
          <p:spPr bwMode="auto">
            <a:xfrm>
              <a:off x="3848865" y="5380916"/>
              <a:ext cx="399285" cy="16421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>
              <a:outerShdw dir="2700000" algn="ctr" rotWithShape="0">
                <a:srgbClr val="000000"/>
              </a:outerShdw>
            </a:effectLst>
          </p:spPr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8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84" name="직사각형 83"/>
          <p:cNvSpPr/>
          <p:nvPr/>
        </p:nvSpPr>
        <p:spPr bwMode="auto">
          <a:xfrm>
            <a:off x="3154207" y="4178412"/>
            <a:ext cx="469232" cy="112332"/>
          </a:xfrm>
          <a:prstGeom prst="rect">
            <a:avLst/>
          </a:prstGeom>
          <a:solidFill>
            <a:srgbClr val="0070C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99" kern="0" dirty="0" smtClean="0">
                <a:solidFill>
                  <a:schemeClr val="bg1"/>
                </a:solidFill>
              </a:rPr>
              <a:t>AI</a:t>
            </a:r>
            <a:r>
              <a:rPr lang="ko-KR" altLang="en-US" sz="599" kern="0" dirty="0" smtClean="0">
                <a:solidFill>
                  <a:schemeClr val="bg1"/>
                </a:solidFill>
              </a:rPr>
              <a:t>독서진단</a:t>
            </a:r>
            <a:endParaRPr lang="ko-KR" altLang="en-US" sz="599" kern="0" dirty="0">
              <a:solidFill>
                <a:schemeClr val="bg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3115449" y="4521825"/>
            <a:ext cx="238406" cy="12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</a:rPr>
              <a:t>전송</a:t>
            </a: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3396104" y="4521825"/>
            <a:ext cx="238406" cy="12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</a:rPr>
              <a:t>인쇄</a:t>
            </a:r>
          </a:p>
        </p:txBody>
      </p:sp>
      <p:sp>
        <p:nvSpPr>
          <p:cNvPr id="91" name="직사각형 90"/>
          <p:cNvSpPr/>
          <p:nvPr/>
        </p:nvSpPr>
        <p:spPr bwMode="auto">
          <a:xfrm>
            <a:off x="6932892" y="1379244"/>
            <a:ext cx="399285" cy="164216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6999719" y="1391642"/>
            <a:ext cx="262246" cy="1408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</a:rPr>
              <a:t>전송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6929511" y="1619276"/>
            <a:ext cx="399285" cy="164216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 bwMode="auto">
          <a:xfrm>
            <a:off x="6999719" y="1612625"/>
            <a:ext cx="262246" cy="1408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</a:rPr>
              <a:t>전송</a:t>
            </a:r>
          </a:p>
        </p:txBody>
      </p:sp>
      <p:sp>
        <p:nvSpPr>
          <p:cNvPr id="95" name="직사각형 94"/>
          <p:cNvSpPr/>
          <p:nvPr/>
        </p:nvSpPr>
        <p:spPr bwMode="auto">
          <a:xfrm>
            <a:off x="4446622" y="2348880"/>
            <a:ext cx="3098666" cy="1699077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5489013" y="3691081"/>
            <a:ext cx="317318" cy="170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전송</a:t>
            </a:r>
          </a:p>
        </p:txBody>
      </p:sp>
      <p:sp>
        <p:nvSpPr>
          <p:cNvPr id="97" name="직사각형 96"/>
          <p:cNvSpPr/>
          <p:nvPr/>
        </p:nvSpPr>
        <p:spPr bwMode="auto">
          <a:xfrm>
            <a:off x="4522778" y="2470694"/>
            <a:ext cx="1286535" cy="18090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bg1"/>
                </a:solidFill>
              </a:rPr>
              <a:t>AI</a:t>
            </a:r>
            <a:r>
              <a:rPr lang="ko-KR" altLang="en-US" sz="800" b="1" kern="0" dirty="0" smtClean="0">
                <a:solidFill>
                  <a:schemeClr val="bg1"/>
                </a:solidFill>
              </a:rPr>
              <a:t>독서진단 </a:t>
            </a:r>
            <a:r>
              <a:rPr lang="ko-KR" altLang="en-US" sz="800" b="1" kern="0" dirty="0">
                <a:solidFill>
                  <a:schemeClr val="bg1"/>
                </a:solidFill>
              </a:rPr>
              <a:t>검사지 전달</a:t>
            </a:r>
          </a:p>
        </p:txBody>
      </p:sp>
      <p:cxnSp>
        <p:nvCxnSpPr>
          <p:cNvPr id="106" name="직선 화살표 연결선 105"/>
          <p:cNvCxnSpPr/>
          <p:nvPr/>
        </p:nvCxnSpPr>
        <p:spPr>
          <a:xfrm flipH="1">
            <a:off x="7129150" y="1761639"/>
            <a:ext cx="1690" cy="609371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 bwMode="auto">
          <a:xfrm>
            <a:off x="4609144" y="2721281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2060"/>
                </a:solidFill>
              </a:rPr>
              <a:t>자녀 성명</a:t>
            </a:r>
          </a:p>
        </p:txBody>
      </p:sp>
      <p:sp>
        <p:nvSpPr>
          <p:cNvPr id="109" name="직사각형 108"/>
          <p:cNvSpPr/>
          <p:nvPr/>
        </p:nvSpPr>
        <p:spPr bwMode="auto">
          <a:xfrm>
            <a:off x="4609143" y="2898432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>
                <a:solidFill>
                  <a:srgbClr val="002060"/>
                </a:solidFill>
              </a:rPr>
              <a:t>생년월일</a:t>
            </a:r>
            <a:endParaRPr lang="ko-KR" altLang="en-US" sz="800" kern="0" dirty="0">
              <a:solidFill>
                <a:srgbClr val="002060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4609143" y="3075583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2060"/>
                </a:solidFill>
              </a:rPr>
              <a:t>핸드폰</a:t>
            </a:r>
          </a:p>
        </p:txBody>
      </p:sp>
      <p:sp>
        <p:nvSpPr>
          <p:cNvPr id="113" name="직사각형 112"/>
          <p:cNvSpPr/>
          <p:nvPr/>
        </p:nvSpPr>
        <p:spPr bwMode="auto">
          <a:xfrm>
            <a:off x="5286479" y="2721281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2060"/>
                </a:solidFill>
              </a:rPr>
              <a:t>OOO</a:t>
            </a:r>
            <a:endParaRPr lang="ko-KR" altLang="en-US" sz="800" kern="0" dirty="0">
              <a:solidFill>
                <a:srgbClr val="002060"/>
              </a:solidFill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286479" y="2898432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2060"/>
                </a:solidFill>
              </a:rPr>
              <a:t>20XX-XX-XX</a:t>
            </a:r>
            <a:endParaRPr lang="ko-KR" altLang="en-US" sz="800" kern="0" dirty="0">
              <a:solidFill>
                <a:srgbClr val="002060"/>
              </a:solidFill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4522782" y="2644861"/>
            <a:ext cx="2929268" cy="914138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>
            <a:off x="6180142" y="3691081"/>
            <a:ext cx="317318" cy="170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취소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5283797" y="3088920"/>
            <a:ext cx="387794" cy="135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010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5780517" y="3088920"/>
            <a:ext cx="387794" cy="135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rot="0" spcFirstLastPara="0" vertOverflow="overflow" horzOverflow="overflow" vert="horz" wrap="non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1234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6277237" y="3088920"/>
            <a:ext cx="387794" cy="135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rot="0" spcFirstLastPara="0" vertOverflow="overflow" horzOverflow="overflow" vert="horz" wrap="non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1234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4606465" y="3252733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2060"/>
                </a:solidFill>
              </a:rPr>
              <a:t>북큐레이터</a:t>
            </a:r>
          </a:p>
        </p:txBody>
      </p:sp>
      <p:sp>
        <p:nvSpPr>
          <p:cNvPr id="122" name="직사각형 121"/>
          <p:cNvSpPr/>
          <p:nvPr/>
        </p:nvSpPr>
        <p:spPr bwMode="auto">
          <a:xfrm>
            <a:off x="5283801" y="3252733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2060"/>
                </a:solidFill>
                <a:latin typeface="+mn-ea"/>
              </a:rPr>
              <a:t>OOO(XXXXXXXX)</a:t>
            </a:r>
            <a:endParaRPr lang="ko-KR" altLang="en-US" sz="800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23" name="이등변 삼각형 122"/>
          <p:cNvSpPr/>
          <p:nvPr/>
        </p:nvSpPr>
        <p:spPr bwMode="auto">
          <a:xfrm rot="10800000">
            <a:off x="5544368" y="3122004"/>
            <a:ext cx="88999" cy="69748"/>
          </a:xfrm>
          <a:prstGeom prst="triangle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5693527" y="3095096"/>
            <a:ext cx="65055" cy="123564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2060"/>
                </a:solidFill>
              </a:rPr>
              <a:t>-</a:t>
            </a:r>
            <a:endParaRPr lang="ko-KR" altLang="en-US" sz="900" kern="0" dirty="0">
              <a:solidFill>
                <a:srgbClr val="002060"/>
              </a:solidFill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6190246" y="3095096"/>
            <a:ext cx="65055" cy="123564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2060"/>
                </a:solidFill>
              </a:rPr>
              <a:t>-</a:t>
            </a:r>
            <a:endParaRPr lang="ko-KR" altLang="en-US" sz="900" kern="0" dirty="0">
              <a:solidFill>
                <a:srgbClr val="002060"/>
              </a:solidFill>
            </a:endParaRPr>
          </a:p>
        </p:txBody>
      </p:sp>
      <p:cxnSp>
        <p:nvCxnSpPr>
          <p:cNvPr id="126" name="꺾인 연결선 125"/>
          <p:cNvCxnSpPr>
            <a:stCxn id="85" idx="0"/>
            <a:endCxn id="79" idx="1"/>
          </p:cNvCxnSpPr>
          <p:nvPr/>
        </p:nvCxnSpPr>
        <p:spPr>
          <a:xfrm rot="5400000" flipH="1" flipV="1">
            <a:off x="2280308" y="2355511"/>
            <a:ext cx="3120658" cy="1211970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96" idx="2"/>
            <a:endCxn id="12" idx="1"/>
          </p:cNvCxnSpPr>
          <p:nvPr/>
        </p:nvCxnSpPr>
        <p:spPr>
          <a:xfrm rot="5400000" flipH="1" flipV="1">
            <a:off x="6326547" y="2443128"/>
            <a:ext cx="739503" cy="2097255"/>
          </a:xfrm>
          <a:prstGeom prst="bentConnector4">
            <a:avLst>
              <a:gd name="adj1" fmla="val -50811"/>
              <a:gd name="adj2" fmla="val 80344"/>
            </a:avLst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 bwMode="auto">
          <a:xfrm>
            <a:off x="4572217" y="1452068"/>
            <a:ext cx="2039689" cy="29581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599" kern="0" dirty="0">
              <a:solidFill>
                <a:schemeClr val="bg1"/>
              </a:solidFill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4572217" y="1673126"/>
            <a:ext cx="2039689" cy="29581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599" kern="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927" y="1485458"/>
            <a:ext cx="2119765" cy="3273091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 bwMode="auto">
          <a:xfrm>
            <a:off x="8006973" y="2102572"/>
            <a:ext cx="1573249" cy="2572204"/>
          </a:xfrm>
          <a:prstGeom prst="roundRect">
            <a:avLst>
              <a:gd name="adj" fmla="val 2768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[AI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독서진단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]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알리미</a:t>
            </a:r>
            <a:endParaRPr lang="en-US" altLang="ko-KR" sz="7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</a:rPr>
              <a:t>안녕하세요</a:t>
            </a:r>
            <a:r>
              <a:rPr lang="en-US" altLang="ko-KR" sz="700" kern="0" dirty="0">
                <a:solidFill>
                  <a:srgbClr val="000000"/>
                </a:solidFill>
              </a:rPr>
              <a:t>,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웅진씽크빅 북큐레이터 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#{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큐레이터이름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}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입니다</a:t>
            </a:r>
            <a:r>
              <a:rPr lang="en-US" altLang="ko-KR" sz="7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#{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대상아이이름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}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어린이의 </a:t>
            </a:r>
            <a:r>
              <a:rPr lang="en-US" altLang="ko-KR" sz="700" kern="0" dirty="0">
                <a:solidFill>
                  <a:srgbClr val="000000"/>
                </a:solidFill>
              </a:rPr>
              <a:t>AI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독서진단을 받으시려면 아래 안내에 따라서 진행해 주시기 바랍니다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kern="0" dirty="0" smtClean="0">
                <a:solidFill>
                  <a:srgbClr val="000000"/>
                </a:solidFill>
              </a:rPr>
              <a:t>[</a:t>
            </a:r>
            <a:r>
              <a:rPr lang="ko-KR" altLang="en-US" sz="700" b="1" kern="0" dirty="0" smtClean="0">
                <a:solidFill>
                  <a:srgbClr val="000000"/>
                </a:solidFill>
              </a:rPr>
              <a:t>북클럽 패드에서 진단받기</a:t>
            </a:r>
            <a:r>
              <a:rPr lang="en-US" altLang="ko-KR" sz="700" b="1" kern="0" dirty="0" smtClean="0">
                <a:solidFill>
                  <a:srgbClr val="000000"/>
                </a:solidFill>
              </a:rPr>
              <a:t>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1)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북클럽 패드 실행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2) ‘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맘스클럽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’&gt; ‘AI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독서진단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’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메뉴 선택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kern="0" dirty="0" smtClean="0">
                <a:solidFill>
                  <a:srgbClr val="000000"/>
                </a:solidFill>
              </a:rPr>
              <a:t>[</a:t>
            </a:r>
            <a:r>
              <a:rPr lang="ko-KR" altLang="en-US" sz="700" b="1" kern="0" dirty="0" smtClean="0">
                <a:solidFill>
                  <a:srgbClr val="000000"/>
                </a:solidFill>
              </a:rPr>
              <a:t>북클럽라운지 앱에서 진단받기</a:t>
            </a:r>
            <a:r>
              <a:rPr lang="en-US" altLang="ko-KR" sz="700" b="1" kern="0" dirty="0" smtClean="0">
                <a:solidFill>
                  <a:srgbClr val="000000"/>
                </a:solidFill>
              </a:rPr>
              <a:t>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1)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북클럽라운지 앱 실행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2)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전체메뉴에서 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‘AI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독서진단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’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선택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kern="0" dirty="0" smtClean="0">
                <a:solidFill>
                  <a:srgbClr val="000000"/>
                </a:solidFill>
              </a:rPr>
              <a:t>[</a:t>
            </a:r>
            <a:r>
              <a:rPr lang="ko-KR" altLang="en-US" sz="700" b="1" kern="0" dirty="0" smtClean="0">
                <a:solidFill>
                  <a:srgbClr val="000000"/>
                </a:solidFill>
              </a:rPr>
              <a:t>웹페이지에서 진단받기</a:t>
            </a:r>
            <a:r>
              <a:rPr lang="en-US" altLang="ko-KR" sz="700" b="1" kern="0" dirty="0" smtClean="0">
                <a:solidFill>
                  <a:srgbClr val="000000"/>
                </a:solidFill>
              </a:rPr>
              <a:t>(</a:t>
            </a:r>
            <a:r>
              <a:rPr lang="ko-KR" altLang="en-US" sz="700" b="1" kern="0" dirty="0" smtClean="0">
                <a:solidFill>
                  <a:srgbClr val="000000"/>
                </a:solidFill>
              </a:rPr>
              <a:t>비회원 포함</a:t>
            </a:r>
            <a:r>
              <a:rPr lang="en-US" altLang="ko-KR" sz="700" b="1" kern="0" dirty="0" smtClean="0">
                <a:solidFill>
                  <a:srgbClr val="000000"/>
                </a:solidFill>
              </a:rPr>
              <a:t>)]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1)</a:t>
            </a:r>
            <a:r>
              <a:rPr lang="en-US" altLang="ko-KR" sz="700" kern="0" dirty="0" smtClean="0">
                <a:solidFill>
                  <a:srgbClr val="000000"/>
                </a:solidFill>
                <a:hlinkClick r:id="rId6"/>
              </a:rPr>
              <a:t>https://woongjin.com/reading/test/age4/test.html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에 접속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</a:rPr>
              <a:t>2)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등록정보 확인 후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, </a:t>
            </a:r>
            <a:r>
              <a:rPr lang="ko-KR" altLang="en-US" sz="700" kern="0" dirty="0" smtClean="0">
                <a:solidFill>
                  <a:srgbClr val="000000"/>
                </a:solidFill>
              </a:rPr>
              <a:t>검사 진행</a:t>
            </a:r>
            <a:r>
              <a:rPr lang="en-US" altLang="ko-KR" sz="700" kern="0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65" name="Picture 4" descr="ì¤ë§í¸í°, ì¤ë§í¸ í°, í´ëí°, ì¸í¬, ì í, Sms, ìì´í°, í°ì¹ ì¤í¬ë¦°, ê¸°ì 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104" y="4417833"/>
            <a:ext cx="1682729" cy="24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 bwMode="auto">
          <a:xfrm>
            <a:off x="6032938" y="4694477"/>
            <a:ext cx="1376855" cy="925201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solidFill>
                  <a:srgbClr val="000000"/>
                </a:solidFill>
              </a:rPr>
              <a:t>웅진씽크빅의</a:t>
            </a:r>
            <a:r>
              <a:rPr lang="ko-KR" altLang="en-US" sz="800" kern="0" dirty="0">
                <a:solidFill>
                  <a:srgbClr val="000000"/>
                </a:solidFill>
              </a:rPr>
              <a:t> </a:t>
            </a:r>
            <a:r>
              <a:rPr lang="en-US" altLang="ko-KR" sz="800" kern="0" dirty="0">
                <a:solidFill>
                  <a:srgbClr val="000000"/>
                </a:solidFill>
              </a:rPr>
              <a:t>AI</a:t>
            </a:r>
            <a:r>
              <a:rPr lang="ko-KR" altLang="en-US" sz="800" kern="0" dirty="0" err="1">
                <a:solidFill>
                  <a:srgbClr val="000000"/>
                </a:solidFill>
              </a:rPr>
              <a:t>독서진단을</a:t>
            </a:r>
            <a:r>
              <a:rPr lang="ko-KR" altLang="en-US" sz="800" kern="0" dirty="0">
                <a:solidFill>
                  <a:srgbClr val="000000"/>
                </a:solidFill>
              </a:rPr>
              <a:t> 받아보세요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0000"/>
                </a:solidFill>
                <a:hlinkClick r:id="rId8"/>
              </a:rPr>
              <a:t>http://</a:t>
            </a:r>
            <a:r>
              <a:rPr lang="en-US" altLang="ko-KR" sz="800" kern="0" dirty="0" smtClean="0">
                <a:solidFill>
                  <a:srgbClr val="000000"/>
                </a:solidFill>
                <a:hlinkClick r:id="rId8"/>
              </a:rPr>
              <a:t>short.li/rbt0000001</a:t>
            </a:r>
            <a:endParaRPr lang="en-US" altLang="ko-KR" sz="800" kern="0" dirty="0" smtClean="0">
              <a:solidFill>
                <a:srgbClr val="00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</a:rPr>
              <a:t>고객센터 </a:t>
            </a:r>
            <a:r>
              <a:rPr lang="en-US" altLang="ko-KR" sz="800" kern="0" dirty="0">
                <a:solidFill>
                  <a:srgbClr val="000000"/>
                </a:solidFill>
              </a:rPr>
              <a:t>: 1670-3780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무료수신거부 </a:t>
            </a:r>
            <a:r>
              <a:rPr lang="en-US" altLang="ko-KR" sz="800" kern="0" dirty="0">
                <a:solidFill>
                  <a:srgbClr val="000000"/>
                </a:solidFill>
              </a:rPr>
              <a:t>: 080-890-3780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cxnSp>
        <p:nvCxnSpPr>
          <p:cNvPr id="67" name="꺾인 연결선 66"/>
          <p:cNvCxnSpPr>
            <a:stCxn id="12" idx="2"/>
            <a:endCxn id="65" idx="3"/>
          </p:cNvCxnSpPr>
          <p:nvPr/>
        </p:nvCxnSpPr>
        <p:spPr>
          <a:xfrm rot="5400000">
            <a:off x="7757758" y="4572625"/>
            <a:ext cx="861128" cy="1232977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 bwMode="auto">
          <a:xfrm>
            <a:off x="8481323" y="5402565"/>
            <a:ext cx="624548" cy="3877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실패 시</a:t>
            </a:r>
          </a:p>
        </p:txBody>
      </p:sp>
      <p:sp>
        <p:nvSpPr>
          <p:cNvPr id="75" name="직사각형 74"/>
          <p:cNvSpPr/>
          <p:nvPr/>
        </p:nvSpPr>
        <p:spPr bwMode="auto">
          <a:xfrm>
            <a:off x="7744926" y="1274656"/>
            <a:ext cx="829536" cy="320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차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알림톡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5835495" y="4361578"/>
            <a:ext cx="829536" cy="320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차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SMS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45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유아동용 능력검사 진행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253498"/>
              </p:ext>
            </p:extLst>
          </p:nvPr>
        </p:nvGraphicFramePr>
        <p:xfrm>
          <a:off x="7764776" y="797802"/>
          <a:ext cx="2141226" cy="1299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062922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유아동용 능력검사 진행 시</a:t>
                      </a:r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잔여 문제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10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문제 일 경우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노출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algn="l"/>
                      <a:endParaRPr lang="en-US" altLang="ko-KR" sz="900" b="0" baseline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잔여 문제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11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문제인 상태에서 다음 문제 버튼 누를 때만 노출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다음 버튼 누르지 않아도 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초 후 다음 화면으로 이동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785077" y="3216868"/>
            <a:ext cx="2334179" cy="384267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rgbClr val="000000"/>
                </a:solidFill>
              </a:rPr>
              <a:t>이제</a:t>
            </a:r>
            <a:r>
              <a:rPr lang="en-US" altLang="ko-KR" sz="1000" kern="0" dirty="0">
                <a:solidFill>
                  <a:srgbClr val="000000"/>
                </a:solidFill>
              </a:rPr>
              <a:t>, 10</a:t>
            </a:r>
            <a:r>
              <a:rPr lang="ko-KR" altLang="en-US" sz="1000" kern="0" dirty="0">
                <a:solidFill>
                  <a:srgbClr val="000000"/>
                </a:solidFill>
              </a:rPr>
              <a:t>문제 남았습니다</a:t>
            </a:r>
            <a:r>
              <a:rPr lang="en-US" altLang="ko-KR" sz="1000" kern="0" dirty="0">
                <a:solidFill>
                  <a:srgbClr val="000000"/>
                </a:solidFill>
              </a:rPr>
              <a:t>~</a:t>
            </a:r>
          </a:p>
        </p:txBody>
      </p:sp>
      <p:pic>
        <p:nvPicPr>
          <p:cNvPr id="7172" name="Picture 4" descr="https://static.thenounproject.com/png/103901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8320" y="2549178"/>
            <a:ext cx="667690" cy="6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77" name="모서리가 둥근 직사각형 76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순서도: 대체 처리 78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81" name="직선 연결선 80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모서리가 둥근 직사각형 83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85" name="이등변 삼각형 84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86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</p:spTree>
    <p:extLst>
      <p:ext uri="{BB962C8B-B14F-4D97-AF65-F5344CB8AC3E}">
        <p14:creationId xmlns:p14="http://schemas.microsoft.com/office/powerpoint/2010/main" val="17497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페이지 로딩 오류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7764776" y="797803"/>
          <a:ext cx="2141226" cy="47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페이지 오류 시 노출되는 페이지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pic>
        <p:nvPicPr>
          <p:cNvPr id="15" name="Picture 2" descr="https://static.thenounproject.com/png/88723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034" y="2348880"/>
            <a:ext cx="667690" cy="66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 bwMode="auto">
          <a:xfrm>
            <a:off x="785077" y="3078949"/>
            <a:ext cx="2334179" cy="51145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현재 사이트 접속이 원활하지 않습니다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잠시 후 다시 접속하시기 바랍니다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latin typeface="+mn-ea"/>
              </a:rPr>
              <a:t>서비스 이용에 불편을 드려 죄송합니다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98287" y="386268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smtClean="0">
                <a:solidFill>
                  <a:schemeClr val="bg1"/>
                </a:solidFill>
              </a:rPr>
              <a:t>메인으로 돌아가기</a:t>
            </a:r>
            <a:endParaRPr lang="ko-KR" altLang="en-US" sz="1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문항 데이터 로딩 오류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03071"/>
              </p:ext>
            </p:extLst>
          </p:nvPr>
        </p:nvGraphicFramePr>
        <p:xfrm>
          <a:off x="7764776" y="797803"/>
          <a:ext cx="2141226" cy="60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문항 데이터 로딩 오류 시 노출되는 페이지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7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785077" y="3228824"/>
            <a:ext cx="2334179" cy="511459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문항 정보를 읽어오지 못했습니다</a:t>
            </a:r>
            <a:r>
              <a:rPr lang="en-US" altLang="ko-KR" sz="1000" dirty="0" smtClean="0">
                <a:latin typeface="+mn-ea"/>
              </a:rPr>
              <a:t>.</a:t>
            </a:r>
            <a:r>
              <a:rPr lang="ko-KR" altLang="en-US" sz="1000" dirty="0" smtClean="0">
                <a:latin typeface="+mn-ea"/>
              </a:rPr>
              <a:t> </a:t>
            </a:r>
            <a:endParaRPr lang="en-US" altLang="ko-KR" sz="1000" dirty="0" smtClean="0">
              <a:latin typeface="+mn-ea"/>
            </a:endParaRP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잠시 후 다시 시도해주세요</a:t>
            </a:r>
            <a:r>
              <a:rPr lang="en-US" altLang="ko-KR" sz="1000" dirty="0" smtClean="0">
                <a:latin typeface="+mn-ea"/>
              </a:rPr>
              <a:t>.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20" name="모서리가 둥근 직사각형 19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순서도: 대체 처리 21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24" name="직선 연결선 23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모서리가 둥근 직사각형 27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29" name="이등변 삼각형 28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30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static.thenounproject.com/png/82078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0738" y="1988129"/>
            <a:ext cx="11828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 bwMode="auto">
          <a:xfrm>
            <a:off x="398287" y="386268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smtClean="0">
                <a:solidFill>
                  <a:schemeClr val="bg1"/>
                </a:solidFill>
              </a:rPr>
              <a:t>다시 불러오기</a:t>
            </a:r>
            <a:endParaRPr lang="ko-KR" altLang="en-US" sz="10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5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데이터 로딩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43589"/>
              </p:ext>
            </p:extLst>
          </p:nvPr>
        </p:nvGraphicFramePr>
        <p:xfrm>
          <a:off x="7764776" y="797803"/>
          <a:ext cx="2141226" cy="4724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중앙에 </a:t>
                      </a:r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프로그래스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표시 이미지 노출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8501101" y="112836"/>
            <a:ext cx="1245305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138636" y="111178"/>
            <a:ext cx="1245305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27" name="모서리가 둥근 직사각형 26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3503" y="717174"/>
            <a:ext cx="3425873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315913" y="1424799"/>
            <a:ext cx="3090828" cy="238902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dirty="0">
                <a:solidFill>
                  <a:srgbClr val="002060"/>
                </a:solidFill>
                <a:latin typeface="+mn-ea"/>
              </a:rPr>
              <a:t>다음 중에서 글자가 있는 물건을 고르세요</a:t>
            </a:r>
            <a:r>
              <a:rPr lang="en-US" altLang="ko-KR" sz="900" b="1" dirty="0">
                <a:solidFill>
                  <a:srgbClr val="002060"/>
                </a:solidFill>
                <a:latin typeface="+mn-ea"/>
              </a:rPr>
              <a:t>.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9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230" y="1899228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79" y="3298304"/>
            <a:ext cx="1162050" cy="10668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30" y="3298304"/>
            <a:ext cx="1162050" cy="10668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8" name="모서리가 둥근 직사각형 37"/>
          <p:cNvSpPr/>
          <p:nvPr/>
        </p:nvSpPr>
        <p:spPr bwMode="auto">
          <a:xfrm>
            <a:off x="315915" y="1146530"/>
            <a:ext cx="420330" cy="20809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</a:rPr>
              <a:t>6</a:t>
            </a:r>
            <a:endParaRPr lang="ko-KR" altLang="en-US" sz="1200" b="1" kern="0" dirty="0">
              <a:solidFill>
                <a:srgbClr val="000000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60464" y="5758093"/>
            <a:ext cx="3391953" cy="545897"/>
            <a:chOff x="260462" y="5758090"/>
            <a:chExt cx="3391953" cy="545897"/>
          </a:xfrm>
        </p:grpSpPr>
        <p:sp>
          <p:nvSpPr>
            <p:cNvPr id="40" name="모서리가 둥근 직사각형 39"/>
            <p:cNvSpPr/>
            <p:nvPr/>
          </p:nvSpPr>
          <p:spPr bwMode="auto">
            <a:xfrm>
              <a:off x="265340" y="5891180"/>
              <a:ext cx="3387074" cy="412807"/>
            </a:xfrm>
            <a:prstGeom prst="roundRect">
              <a:avLst>
                <a:gd name="adj" fmla="val 1744"/>
              </a:avLst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 flipH="1">
              <a:off x="260462" y="5891180"/>
              <a:ext cx="33919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순서도: 대체 처리 41"/>
            <p:cNvSpPr/>
            <p:nvPr/>
          </p:nvSpPr>
          <p:spPr bwMode="auto">
            <a:xfrm>
              <a:off x="1636927" y="5758373"/>
              <a:ext cx="544199" cy="197266"/>
            </a:xfrm>
            <a:prstGeom prst="flowChartAlternateProcess">
              <a:avLst/>
            </a:prstGeom>
            <a:ln w="6350"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t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kern="0" dirty="0">
                <a:solidFill>
                  <a:schemeClr val="accent5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632776" y="5758090"/>
              <a:ext cx="551428" cy="124880"/>
              <a:chOff x="1653679" y="5739040"/>
              <a:chExt cx="573817" cy="124880"/>
            </a:xfrm>
          </p:grpSpPr>
          <p:cxnSp>
            <p:nvCxnSpPr>
              <p:cNvPr id="44" name="직선 연결선 43"/>
              <p:cNvCxnSpPr/>
              <p:nvPr/>
            </p:nvCxnSpPr>
            <p:spPr>
              <a:xfrm flipH="1">
                <a:off x="1653679" y="5739040"/>
                <a:ext cx="5738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5400000" flipH="1">
                <a:off x="1591239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5400000" flipH="1">
                <a:off x="2165056" y="5801480"/>
                <a:ext cx="12488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모서리가 둥근 직사각형 46"/>
          <p:cNvSpPr/>
          <p:nvPr/>
        </p:nvSpPr>
        <p:spPr bwMode="auto">
          <a:xfrm>
            <a:off x="448712" y="5976932"/>
            <a:ext cx="2960877" cy="261847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 다음 문제  </a:t>
            </a:r>
          </a:p>
        </p:txBody>
      </p:sp>
      <p:sp>
        <p:nvSpPr>
          <p:cNvPr id="48" name="이등변 삼각형 47"/>
          <p:cNvSpPr/>
          <p:nvPr/>
        </p:nvSpPr>
        <p:spPr bwMode="auto">
          <a:xfrm rot="5400000">
            <a:off x="2238857" y="6067353"/>
            <a:ext cx="88999" cy="76723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3158064" y="804734"/>
            <a:ext cx="426575" cy="180909"/>
          </a:xfrm>
          <a:prstGeom prst="roundRect">
            <a:avLst>
              <a:gd name="adj" fmla="val 50000"/>
            </a:avLst>
          </a:prstGeom>
          <a:solidFill>
            <a:srgbClr val="546882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>
                <a:solidFill>
                  <a:schemeClr val="bg1"/>
                </a:solidFill>
              </a:rPr>
              <a:t>6 / </a:t>
            </a:r>
            <a:r>
              <a:rPr lang="en-US" altLang="ko-KR" sz="800" b="1" kern="0" dirty="0">
                <a:solidFill>
                  <a:srgbClr val="181E26"/>
                </a:solidFill>
              </a:rPr>
              <a:t>25</a:t>
            </a:r>
            <a:endParaRPr lang="ko-KR" altLang="en-US" sz="800" b="1" kern="0" dirty="0">
              <a:solidFill>
                <a:srgbClr val="181E26"/>
              </a:solidFill>
            </a:endParaRPr>
          </a:p>
        </p:txBody>
      </p:sp>
      <p:pic>
        <p:nvPicPr>
          <p:cNvPr id="50" name="Picture 4" descr="https://static.thenounproject.com/png/636003-200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846945" y="5767137"/>
            <a:ext cx="145310" cy="1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 bwMode="auto">
          <a:xfrm>
            <a:off x="301057" y="729568"/>
            <a:ext cx="285271" cy="331235"/>
          </a:xfrm>
          <a:prstGeom prst="roundRect">
            <a:avLst>
              <a:gd name="adj" fmla="val 0"/>
            </a:avLst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181E26"/>
                </a:solidFill>
                <a:latin typeface="+mn-ea"/>
                <a:sym typeface="Wingdings" panose="05000000000000000000" pitchFamily="2" charset="2"/>
              </a:rPr>
              <a:t></a:t>
            </a:r>
            <a:endParaRPr lang="en-US" altLang="ko-KR" sz="1400" b="1" dirty="0">
              <a:solidFill>
                <a:srgbClr val="181E26"/>
              </a:solidFill>
              <a:latin typeface="+mn-ea"/>
            </a:endParaRPr>
          </a:p>
        </p:txBody>
      </p:sp>
      <p:pic>
        <p:nvPicPr>
          <p:cNvPr id="52" name="Picture 6" descr="https://static.thenounproject.com/png/158470-200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6751" y="1079263"/>
            <a:ext cx="342631" cy="3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static.thenounproject.com/png/409775-200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979" y="2838730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itchFamily="18" charset="0"/>
              </a:rPr>
              <a:t>뒤로가기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 버튼으로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itchFamily="18" charset="0"/>
              </a:rPr>
              <a:t>완료페이지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 접근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34389"/>
              </p:ext>
            </p:extLst>
          </p:nvPr>
        </p:nvGraphicFramePr>
        <p:xfrm>
          <a:off x="7764776" y="797803"/>
          <a:ext cx="2141226" cy="60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브라우저의 </a:t>
                      </a:r>
                      <a:r>
                        <a:rPr lang="ko-KR" altLang="en-US" sz="900" b="0" dirty="0" err="1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뒤로가기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 기능으로 이미 완료된 검사의 문항페이지로 이동 시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9140403" y="112836"/>
            <a:ext cx="639037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8409384" y="111178"/>
            <a:ext cx="639037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30" name="모서리가 둥근 직사각형 29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모서리가 둥근 직사각형 54"/>
          <p:cNvSpPr/>
          <p:nvPr/>
        </p:nvSpPr>
        <p:spPr bwMode="auto">
          <a:xfrm>
            <a:off x="67241" y="2994302"/>
            <a:ext cx="3759219" cy="68075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현재 페이지는 더 이상 제공되지 않습니다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메인으로 이동하신 후에 다음 검사를 진행해 주시기 바랍니다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en-US" altLang="ko-KR" sz="1000" dirty="0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98287" y="386268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smtClean="0">
                <a:solidFill>
                  <a:schemeClr val="bg1"/>
                </a:solidFill>
              </a:rPr>
              <a:t>메인으로 돌아가기</a:t>
            </a:r>
            <a:endParaRPr lang="ko-KR" altLang="en-US" sz="1000" kern="0" dirty="0">
              <a:solidFill>
                <a:schemeClr val="bg1"/>
              </a:solidFill>
            </a:endParaRPr>
          </a:p>
        </p:txBody>
      </p:sp>
      <p:pic>
        <p:nvPicPr>
          <p:cNvPr id="15364" name="Picture 4" descr="https://static.thenounproject.com/png/740946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0827" y="2105606"/>
            <a:ext cx="888696" cy="88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6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독서진단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임의로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URL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을 수정하여 문항페이지로 접근 시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3971"/>
              </p:ext>
            </p:extLst>
          </p:nvPr>
        </p:nvGraphicFramePr>
        <p:xfrm>
          <a:off x="7764776" y="797803"/>
          <a:ext cx="2141226" cy="6019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문항 페이지의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URL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를 직접 수정하여 새로운 페이지로 이동 시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9140403" y="112836"/>
            <a:ext cx="639037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8409384" y="111178"/>
            <a:ext cx="639037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북패드</a:t>
            </a:r>
          </a:p>
        </p:txBody>
      </p:sp>
      <p:sp>
        <p:nvSpPr>
          <p:cNvPr id="30" name="모서리가 둥근 직사각형 29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Picture 2" descr="https://static.thenounproject.com/png/537082-2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09" y="780616"/>
            <a:ext cx="234022" cy="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모서리가 둥근 직사각형 54"/>
          <p:cNvSpPr/>
          <p:nvPr/>
        </p:nvSpPr>
        <p:spPr bwMode="auto">
          <a:xfrm>
            <a:off x="67241" y="2994302"/>
            <a:ext cx="3759219" cy="680753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올바르지 않은 접근입니다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메인으로 이동하신 후에 다시 시도해 주세요</a:t>
            </a:r>
            <a:r>
              <a:rPr lang="en-US" altLang="ko-KR" sz="1000" dirty="0" smtClean="0">
                <a:latin typeface="+mn-ea"/>
              </a:rPr>
              <a:t>.</a:t>
            </a:r>
            <a:endParaRPr lang="en-US" altLang="ko-KR" sz="1000" dirty="0">
              <a:latin typeface="+mn-ea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98287" y="3862688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smtClean="0">
                <a:solidFill>
                  <a:schemeClr val="bg1"/>
                </a:solidFill>
              </a:rPr>
              <a:t>메인으로 돌아가기</a:t>
            </a:r>
            <a:endParaRPr lang="ko-KR" altLang="en-US" sz="1000" kern="0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s://static.thenounproject.com/png/320310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945" y="2190485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0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cs typeface="Times New Roman" pitchFamily="18" charset="0"/>
              </a:rPr>
              <a:t>AI</a:t>
            </a:r>
            <a:r>
              <a:rPr lang="ko-KR" altLang="en-US" dirty="0" smtClean="0">
                <a:cs typeface="Times New Roman" pitchFamily="18" charset="0"/>
              </a:rPr>
              <a:t>독서진단 </a:t>
            </a:r>
            <a:r>
              <a:rPr lang="en-US" altLang="ko-KR" dirty="0">
                <a:cs typeface="Times New Roman" pitchFamily="18" charset="0"/>
              </a:rPr>
              <a:t>– </a:t>
            </a:r>
            <a:r>
              <a:rPr lang="en-US" altLang="ko-KR" dirty="0" smtClean="0">
                <a:cs typeface="Times New Roman" pitchFamily="18" charset="0"/>
              </a:rPr>
              <a:t>One to One</a:t>
            </a:r>
            <a:r>
              <a:rPr lang="ko-KR" altLang="en-US" dirty="0" smtClean="0">
                <a:cs typeface="Times New Roman" pitchFamily="18" charset="0"/>
              </a:rPr>
              <a:t>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전송</a:t>
            </a:r>
            <a:endParaRPr lang="ko-KR" altLang="en-US" dirty="0">
              <a:cs typeface="Times New Roman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629" y="1147959"/>
            <a:ext cx="3098666" cy="141694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87" name="직사각형 86"/>
          <p:cNvSpPr/>
          <p:nvPr/>
        </p:nvSpPr>
        <p:spPr bwMode="auto">
          <a:xfrm>
            <a:off x="6883277" y="1611946"/>
            <a:ext cx="640779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rgbClr val="002060"/>
                </a:solidFill>
                <a:latin typeface="+mn-ea"/>
              </a:rPr>
              <a:t>AI</a:t>
            </a:r>
            <a:r>
              <a:rPr lang="ko-KR" altLang="en-US" sz="800" b="1" kern="0" dirty="0" smtClean="0">
                <a:solidFill>
                  <a:srgbClr val="002060"/>
                </a:solidFill>
                <a:latin typeface="+mn-ea"/>
              </a:rPr>
              <a:t>독서진단</a:t>
            </a:r>
            <a:endParaRPr lang="ko-KR" altLang="en-US" sz="800" b="1" kern="0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46867" y="1195356"/>
            <a:ext cx="4115580" cy="4101460"/>
            <a:chOff x="149101" y="980728"/>
            <a:chExt cx="4944985" cy="489654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101" y="980728"/>
              <a:ext cx="4944985" cy="4896544"/>
            </a:xfrm>
            <a:prstGeom prst="rect">
              <a:avLst/>
            </a:prstGeom>
            <a:ln w="3175">
              <a:solidFill>
                <a:schemeClr val="accent1"/>
              </a:solidFill>
            </a:ln>
          </p:spPr>
        </p:pic>
        <p:sp>
          <p:nvSpPr>
            <p:cNvPr id="17" name="직사각형 16"/>
            <p:cNvSpPr/>
            <p:nvPr/>
          </p:nvSpPr>
          <p:spPr bwMode="auto">
            <a:xfrm>
              <a:off x="3848865" y="5380916"/>
              <a:ext cx="399285" cy="164216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>
              <a:outerShdw dir="2700000" algn="ctr" rotWithShape="0">
                <a:srgbClr val="000000"/>
              </a:outerShdw>
            </a:effectLst>
          </p:spPr>
          <p:txBody>
            <a:bodyPr wrap="none"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800" kern="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101" name="직사각형 100"/>
          <p:cNvSpPr/>
          <p:nvPr/>
        </p:nvSpPr>
        <p:spPr bwMode="auto">
          <a:xfrm>
            <a:off x="3172610" y="4534060"/>
            <a:ext cx="469232" cy="112332"/>
          </a:xfrm>
          <a:prstGeom prst="rect">
            <a:avLst/>
          </a:prstGeom>
          <a:solidFill>
            <a:srgbClr val="0070C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99" kern="0" dirty="0" smtClean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599" kern="0" dirty="0" smtClean="0">
                <a:solidFill>
                  <a:schemeClr val="bg1"/>
                </a:solidFill>
                <a:latin typeface="+mn-ea"/>
              </a:rPr>
              <a:t>독서진단</a:t>
            </a:r>
            <a:endParaRPr lang="ko-KR" altLang="en-US" sz="599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 bwMode="auto">
          <a:xfrm>
            <a:off x="3296816" y="4877473"/>
            <a:ext cx="238406" cy="1280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  <a:latin typeface="+mn-ea"/>
              </a:rPr>
              <a:t>전송</a:t>
            </a:r>
          </a:p>
        </p:txBody>
      </p:sp>
      <p:sp>
        <p:nvSpPr>
          <p:cNvPr id="151" name="직사각형 150"/>
          <p:cNvSpPr/>
          <p:nvPr/>
        </p:nvSpPr>
        <p:spPr bwMode="auto">
          <a:xfrm>
            <a:off x="7004899" y="1834507"/>
            <a:ext cx="399285" cy="164216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2" name="모서리가 둥근 직사각형 151"/>
          <p:cNvSpPr/>
          <p:nvPr/>
        </p:nvSpPr>
        <p:spPr bwMode="auto">
          <a:xfrm>
            <a:off x="7071726" y="1846905"/>
            <a:ext cx="262246" cy="1408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  <a:latin typeface="+mn-ea"/>
              </a:rPr>
              <a:t>전송</a:t>
            </a:r>
          </a:p>
        </p:txBody>
      </p:sp>
      <p:sp>
        <p:nvSpPr>
          <p:cNvPr id="153" name="직사각형 152"/>
          <p:cNvSpPr/>
          <p:nvPr/>
        </p:nvSpPr>
        <p:spPr bwMode="auto">
          <a:xfrm>
            <a:off x="7001518" y="2074539"/>
            <a:ext cx="399285" cy="164216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4" name="모서리가 둥근 직사각형 153"/>
          <p:cNvSpPr/>
          <p:nvPr/>
        </p:nvSpPr>
        <p:spPr bwMode="auto">
          <a:xfrm>
            <a:off x="7071726" y="2067888"/>
            <a:ext cx="262246" cy="14084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>
                <a:solidFill>
                  <a:srgbClr val="000000"/>
                </a:solidFill>
                <a:latin typeface="+mn-ea"/>
              </a:rPr>
              <a:t>전송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4518629" y="3026067"/>
            <a:ext cx="3098666" cy="1699077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6" name="모서리가 둥근 직사각형 155"/>
          <p:cNvSpPr/>
          <p:nvPr/>
        </p:nvSpPr>
        <p:spPr bwMode="auto">
          <a:xfrm>
            <a:off x="5561020" y="4368268"/>
            <a:ext cx="317318" cy="170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전송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4594785" y="3147881"/>
            <a:ext cx="1286535" cy="18090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chemeClr val="bg1"/>
                </a:solidFill>
                <a:latin typeface="+mn-ea"/>
              </a:rPr>
              <a:t>AI</a:t>
            </a:r>
            <a:r>
              <a:rPr lang="ko-KR" altLang="en-US" sz="800" b="1" kern="0" dirty="0" smtClean="0">
                <a:solidFill>
                  <a:schemeClr val="bg1"/>
                </a:solidFill>
                <a:latin typeface="+mn-ea"/>
              </a:rPr>
              <a:t>독서진단 </a:t>
            </a:r>
            <a:r>
              <a:rPr lang="ko-KR" altLang="en-US" sz="800" b="1" kern="0" dirty="0">
                <a:solidFill>
                  <a:schemeClr val="bg1"/>
                </a:solidFill>
                <a:latin typeface="+mn-ea"/>
              </a:rPr>
              <a:t>검사지 전달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201157" y="2213177"/>
            <a:ext cx="1690" cy="811073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 bwMode="auto">
          <a:xfrm>
            <a:off x="4681151" y="3398468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2060"/>
                </a:solidFill>
                <a:latin typeface="+mn-ea"/>
              </a:rPr>
              <a:t>자녀 성명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4681150" y="3575619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>
                <a:solidFill>
                  <a:srgbClr val="002060"/>
                </a:solidFill>
                <a:latin typeface="+mn-ea"/>
              </a:rPr>
              <a:t>생년월일</a:t>
            </a:r>
            <a:endParaRPr lang="ko-KR" altLang="en-US" sz="800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4681150" y="3752770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2060"/>
                </a:solidFill>
                <a:latin typeface="+mn-ea"/>
              </a:rPr>
              <a:t>핸드폰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5358486" y="3398468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2060"/>
                </a:solidFill>
                <a:latin typeface="+mn-ea"/>
              </a:rPr>
              <a:t>OOO</a:t>
            </a:r>
            <a:endParaRPr lang="ko-KR" altLang="en-US" sz="800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358486" y="3575619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2060"/>
                </a:solidFill>
                <a:latin typeface="+mn-ea"/>
              </a:rPr>
              <a:t>20XX-XX-XX</a:t>
            </a:r>
            <a:endParaRPr lang="ko-KR" altLang="en-US" sz="800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94789" y="3322048"/>
            <a:ext cx="2929268" cy="914138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6252149" y="4368268"/>
            <a:ext cx="317318" cy="170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  <a:latin typeface="+mn-ea"/>
              </a:rPr>
              <a:t>취소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5355804" y="3766107"/>
            <a:ext cx="387794" cy="135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010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852524" y="3766107"/>
            <a:ext cx="387794" cy="135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rot="0" spcFirstLastPara="0" vertOverflow="overflow" horzOverflow="overflow" vert="horz" wrap="non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1234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49244" y="3766107"/>
            <a:ext cx="387794" cy="135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rot="0" spcFirstLastPara="0" vertOverflow="overflow" horzOverflow="overflow" vert="horz" wrap="none" lIns="36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1234</a:t>
            </a:r>
            <a:endParaRPr lang="ko-KR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678472" y="3929920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2060"/>
                </a:solidFill>
                <a:latin typeface="+mn-ea"/>
              </a:rPr>
              <a:t>북큐레이터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5355808" y="3929920"/>
            <a:ext cx="704857" cy="149512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2060"/>
                </a:solidFill>
                <a:latin typeface="+mn-ea"/>
              </a:rPr>
              <a:t>OOO(XXXXXXXX)</a:t>
            </a:r>
            <a:endParaRPr lang="ko-KR" altLang="en-US" sz="800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 rot="10800000">
            <a:off x="5616375" y="3799191"/>
            <a:ext cx="88999" cy="69748"/>
          </a:xfrm>
          <a:prstGeom prst="triangle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765534" y="3772283"/>
            <a:ext cx="65055" cy="123564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2060"/>
                </a:solidFill>
                <a:latin typeface="+mn-ea"/>
              </a:rPr>
              <a:t>-</a:t>
            </a:r>
            <a:endParaRPr lang="ko-KR" altLang="en-US" sz="900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262253" y="3772283"/>
            <a:ext cx="65055" cy="123564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kern="0" dirty="0">
                <a:solidFill>
                  <a:srgbClr val="002060"/>
                </a:solidFill>
                <a:latin typeface="+mn-ea"/>
              </a:rPr>
              <a:t>-</a:t>
            </a:r>
            <a:endParaRPr lang="ko-KR" altLang="en-US" sz="900" kern="0" dirty="0">
              <a:solidFill>
                <a:srgbClr val="002060"/>
              </a:solidFill>
              <a:latin typeface="+mn-ea"/>
            </a:endParaRPr>
          </a:p>
        </p:txBody>
      </p:sp>
      <p:cxnSp>
        <p:nvCxnSpPr>
          <p:cNvPr id="10" name="꺾인 연결선 9"/>
          <p:cNvCxnSpPr>
            <a:stCxn id="104" idx="0"/>
            <a:endCxn id="5" idx="1"/>
          </p:cNvCxnSpPr>
          <p:nvPr/>
        </p:nvCxnSpPr>
        <p:spPr>
          <a:xfrm rot="5400000" flipH="1" flipV="1">
            <a:off x="2456803" y="2815647"/>
            <a:ext cx="3021043" cy="1102610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연결자 15"/>
          <p:cNvSpPr/>
          <p:nvPr/>
        </p:nvSpPr>
        <p:spPr bwMode="auto">
          <a:xfrm>
            <a:off x="4501334" y="1033351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/>
          </p:nvPr>
        </p:nvGraphicFramePr>
        <p:xfrm>
          <a:off x="7764422" y="823746"/>
          <a:ext cx="2141226" cy="4402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56982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고객관리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One-to-One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자녀 리스트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기존 방식과 동일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해당 고객에 속한 자녀 리스트 출력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458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전송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; AI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독서진단 검사지 전달 화면 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030892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핸드폰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 번호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기존 등록된 번호로 입력된 상태로 출력되며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수정 가능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3787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북큐레이터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교사코드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060559"/>
                  </a:ext>
                </a:extLst>
              </a:tr>
              <a:tr h="924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전송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고객용 인증 정보 세팅된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을 전송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전송 이력은 원투원에서 관리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AI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독서진단 서버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생성 시에 검사 상태를 체크하여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검사 가능일 경우에만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URL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을 응답해주고 이외의 경우에는 검사가 불가한 상태 코드를 응답한다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</a:rPr>
                        <a:t>검사상태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검사이력없음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검사완료일기준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ko-KR" altLang="en-US" sz="900" b="1" baseline="0" dirty="0" err="1" smtClean="0">
                          <a:solidFill>
                            <a:srgbClr val="FF0000"/>
                          </a:solidFill>
                        </a:rPr>
                        <a:t>개월미만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검사완료일기준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개월이상경과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031134"/>
                  </a:ext>
                </a:extLst>
              </a:tr>
            </a:tbl>
          </a:graphicData>
        </a:graphic>
      </p:graphicFrame>
      <p:sp>
        <p:nvSpPr>
          <p:cNvPr id="60" name="직사각형 59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순서도: 연결자 62"/>
          <p:cNvSpPr/>
          <p:nvPr/>
        </p:nvSpPr>
        <p:spPr bwMode="auto">
          <a:xfrm>
            <a:off x="4501334" y="3684288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순서도: 연결자 63"/>
          <p:cNvSpPr/>
          <p:nvPr/>
        </p:nvSpPr>
        <p:spPr bwMode="auto">
          <a:xfrm>
            <a:off x="4501334" y="3922860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0" name="순서도: 연결자 49"/>
          <p:cNvSpPr/>
          <p:nvPr/>
        </p:nvSpPr>
        <p:spPr bwMode="auto">
          <a:xfrm>
            <a:off x="5452736" y="4292733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3" name="순서도: 연결자 52"/>
          <p:cNvSpPr/>
          <p:nvPr/>
        </p:nvSpPr>
        <p:spPr bwMode="auto">
          <a:xfrm>
            <a:off x="6924600" y="2016324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25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cs typeface="Times New Roman" pitchFamily="18" charset="0"/>
              </a:rPr>
              <a:t>AI</a:t>
            </a:r>
            <a:r>
              <a:rPr lang="ko-KR" altLang="en-US" dirty="0" smtClean="0">
                <a:cs typeface="Times New Roman" pitchFamily="18" charset="0"/>
              </a:rPr>
              <a:t>독서진단 </a:t>
            </a:r>
            <a:r>
              <a:rPr lang="en-US" altLang="ko-KR" dirty="0">
                <a:cs typeface="Times New Roman" pitchFamily="18" charset="0"/>
              </a:rPr>
              <a:t>– </a:t>
            </a:r>
            <a:r>
              <a:rPr lang="en-US" altLang="ko-KR" dirty="0" smtClean="0">
                <a:cs typeface="Times New Roman" pitchFamily="18" charset="0"/>
              </a:rPr>
              <a:t>One to One</a:t>
            </a:r>
            <a:r>
              <a:rPr lang="ko-KR" altLang="en-US" dirty="0" smtClean="0">
                <a:cs typeface="Times New Roman" pitchFamily="18" charset="0"/>
              </a:rPr>
              <a:t>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상세정보</a:t>
            </a:r>
            <a:endParaRPr lang="ko-KR" altLang="en-US" dirty="0"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67" y="1195356"/>
            <a:ext cx="4115580" cy="410146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graphicFrame>
        <p:nvGraphicFramePr>
          <p:cNvPr id="59" name="표 58"/>
          <p:cNvGraphicFramePr>
            <a:graphicFrameLocks noGrp="1"/>
          </p:cNvGraphicFramePr>
          <p:nvPr>
            <p:extLst/>
          </p:nvPr>
        </p:nvGraphicFramePr>
        <p:xfrm>
          <a:off x="7764422" y="823746"/>
          <a:ext cx="2141226" cy="5897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56982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고객관리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One-to-One 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상세정보</a:t>
                      </a:r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진단 이력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시작일자 기준으로 최근순 정렬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152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진단 유형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진단지 유형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6)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845274"/>
                  </a:ext>
                </a:extLst>
              </a:tr>
              <a:tr h="152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재진단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신규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해당 자녀의 해당 유형에 대한 첫 검사인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Tx/>
                        <a:buChar char="-"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재검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해당 자녀의 해당 유형에 대한 두번째 검사인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30892"/>
                  </a:ext>
                </a:extLst>
              </a:tr>
              <a:tr h="152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매체 종류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웹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:URL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을 통해 접근하여 검사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북패드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북클럽 패드를 통한 검사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라운지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라운지 앱을 통한 검사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*‘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웹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‘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가망고객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’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으로 </a:t>
                      </a:r>
                      <a:endParaRPr lang="en-US" altLang="ko-KR" sz="90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          변형 출력 희망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446648"/>
                  </a:ext>
                </a:extLst>
              </a:tr>
              <a:tr h="1398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진행 상태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검사중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한 문제라도 푼 이력이 있는 경우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검사중단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첫번째 문제의 답안 입력시간 기준으로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일이 초과된 경우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검사완료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: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전체 문항세트에 대한 답안작성이 완료된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337870"/>
                  </a:ext>
                </a:extLst>
              </a:tr>
              <a:tr h="12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6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시작 일자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첫번째 답안이 입력된 시간 기준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60559"/>
                  </a:ext>
                </a:extLst>
              </a:tr>
              <a:tr h="12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7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종료 일자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마지막 답안이 입력된 시간 기준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750834"/>
                  </a:ext>
                </a:extLst>
              </a:tr>
              <a:tr h="12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8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결과 보기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검사 종료된 경우에만 버튼 노출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660222"/>
                  </a:ext>
                </a:extLst>
              </a:tr>
              <a:tr h="12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9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전송 이력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발송일자 기준으로 최근순 정렬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233164"/>
                  </a:ext>
                </a:extLst>
              </a:tr>
              <a:tr h="12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10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형태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알림톡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/LMS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964920"/>
                  </a:ext>
                </a:extLst>
              </a:tr>
              <a:tr h="1272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메시지 내용 보기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14028"/>
                  </a:ext>
                </a:extLst>
              </a:tr>
            </a:tbl>
          </a:graphicData>
        </a:graphic>
      </p:graphicFrame>
      <p:sp>
        <p:nvSpPr>
          <p:cNvPr id="60" name="직사각형 59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2" name="꺾인 연결선 51"/>
          <p:cNvCxnSpPr>
            <a:stCxn id="54" idx="0"/>
          </p:cNvCxnSpPr>
          <p:nvPr/>
        </p:nvCxnSpPr>
        <p:spPr>
          <a:xfrm rot="5400000" flipH="1" flipV="1">
            <a:off x="608679" y="2318190"/>
            <a:ext cx="2782651" cy="2464895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 bwMode="auto">
          <a:xfrm>
            <a:off x="582613" y="4941962"/>
            <a:ext cx="369887" cy="24916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33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2452" y="1825727"/>
            <a:ext cx="4384844" cy="667168"/>
          </a:xfrm>
          <a:prstGeom prst="rect">
            <a:avLst/>
          </a:prstGeom>
          <a:ln>
            <a:noFill/>
          </a:ln>
        </p:spPr>
      </p:pic>
      <p:sp>
        <p:nvSpPr>
          <p:cNvPr id="28" name="모서리가 둥근 직사각형 27"/>
          <p:cNvSpPr/>
          <p:nvPr/>
        </p:nvSpPr>
        <p:spPr bwMode="auto">
          <a:xfrm>
            <a:off x="5963423" y="2246613"/>
            <a:ext cx="562151" cy="177346"/>
          </a:xfrm>
          <a:prstGeom prst="roundRect">
            <a:avLst/>
          </a:prstGeom>
          <a:solidFill>
            <a:srgbClr val="0070C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1" b="1" kern="0" dirty="0" smtClean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701" b="1" kern="0" dirty="0" smtClean="0">
                <a:solidFill>
                  <a:schemeClr val="bg1"/>
                </a:solidFill>
                <a:latin typeface="+mn-ea"/>
              </a:rPr>
              <a:t>독서진단</a:t>
            </a:r>
            <a:endParaRPr lang="ko-KR" altLang="en-US" sz="701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232470" y="1825726"/>
            <a:ext cx="4384826" cy="3216391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498" y="2238769"/>
            <a:ext cx="1629647" cy="21256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 bwMode="auto">
          <a:xfrm>
            <a:off x="3248090" y="2446170"/>
            <a:ext cx="4369205" cy="259594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756" y="3583450"/>
            <a:ext cx="4260896" cy="1053977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756" y="2494252"/>
            <a:ext cx="4260896" cy="105397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769" y="4725144"/>
            <a:ext cx="4228882" cy="244965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 bwMode="auto">
          <a:xfrm>
            <a:off x="3445795" y="3596844"/>
            <a:ext cx="369247" cy="1391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+mn-ea"/>
              </a:rPr>
              <a:t>전송 이력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3442832" y="2509327"/>
            <a:ext cx="369247" cy="1391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+mn-ea"/>
              </a:rPr>
              <a:t>진단 이력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3369824" y="2700339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자녀명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3838770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진단 유형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7094837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결과보기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7024719" y="2926070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3369824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3800872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초</a:t>
            </a: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6507460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2018-01-10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>
            <a:off x="3762772" y="2687439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4257303" y="2687439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4770884" y="2687439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5768330" y="2687439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직사각형 135"/>
          <p:cNvSpPr/>
          <p:nvPr/>
        </p:nvSpPr>
        <p:spPr bwMode="auto">
          <a:xfrm>
            <a:off x="3369824" y="309382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3800872" y="309382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초</a:t>
            </a: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1" name="모서리가 둥근 직사각형 140"/>
          <p:cNvSpPr/>
          <p:nvPr/>
        </p:nvSpPr>
        <p:spPr bwMode="auto">
          <a:xfrm>
            <a:off x="3369824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2" name="모서리가 둥근 직사각형 141"/>
          <p:cNvSpPr/>
          <p:nvPr/>
        </p:nvSpPr>
        <p:spPr bwMode="auto">
          <a:xfrm>
            <a:off x="3800872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초</a:t>
            </a: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6" name="모서리가 둥근 직사각형 145"/>
          <p:cNvSpPr/>
          <p:nvPr/>
        </p:nvSpPr>
        <p:spPr bwMode="auto">
          <a:xfrm>
            <a:off x="6521177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2018-05-28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6382494" y="2687439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147"/>
          <p:cNvSpPr/>
          <p:nvPr/>
        </p:nvSpPr>
        <p:spPr bwMode="auto">
          <a:xfrm>
            <a:off x="5921871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시작일자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49" name="직선 연결선 148"/>
          <p:cNvCxnSpPr/>
          <p:nvPr/>
        </p:nvCxnSpPr>
        <p:spPr>
          <a:xfrm>
            <a:off x="6975986" y="2687439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모서리가 둥근 직사각형 149"/>
          <p:cNvSpPr/>
          <p:nvPr/>
        </p:nvSpPr>
        <p:spPr bwMode="auto">
          <a:xfrm>
            <a:off x="6496313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종료일자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1" name="모서리가 둥근 직사각형 150"/>
          <p:cNvSpPr/>
          <p:nvPr/>
        </p:nvSpPr>
        <p:spPr bwMode="auto">
          <a:xfrm>
            <a:off x="5908472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2018-01-07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2" name="모서리가 둥근 직사각형 151"/>
          <p:cNvSpPr/>
          <p:nvPr/>
        </p:nvSpPr>
        <p:spPr bwMode="auto">
          <a:xfrm>
            <a:off x="5908472" y="309382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2018-06-14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3" name="모서리가 둥근 직사각형 152"/>
          <p:cNvSpPr/>
          <p:nvPr/>
        </p:nvSpPr>
        <p:spPr bwMode="auto">
          <a:xfrm>
            <a:off x="5926868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2018-05-14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4" name="순서도: 연결자 153"/>
          <p:cNvSpPr/>
          <p:nvPr/>
        </p:nvSpPr>
        <p:spPr bwMode="auto">
          <a:xfrm>
            <a:off x="3917203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5" name="순서도: 연결자 154"/>
          <p:cNvSpPr/>
          <p:nvPr/>
        </p:nvSpPr>
        <p:spPr bwMode="auto">
          <a:xfrm>
            <a:off x="4429558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6" name="순서도: 연결자 155"/>
          <p:cNvSpPr/>
          <p:nvPr/>
        </p:nvSpPr>
        <p:spPr bwMode="auto">
          <a:xfrm>
            <a:off x="4953445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0" name="모서리가 둥근 직사각형 159"/>
          <p:cNvSpPr/>
          <p:nvPr/>
        </p:nvSpPr>
        <p:spPr bwMode="auto">
          <a:xfrm>
            <a:off x="3916225" y="3790549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수신번호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>
            <a:off x="4486636" y="3796188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자녀명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2" name="모서리가 둥근 직사각형 161"/>
          <p:cNvSpPr/>
          <p:nvPr/>
        </p:nvSpPr>
        <p:spPr bwMode="auto">
          <a:xfrm>
            <a:off x="5574977" y="3796188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발송일시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4" name="모서리가 둥근 직사각형 163"/>
          <p:cNvSpPr/>
          <p:nvPr/>
        </p:nvSpPr>
        <p:spPr bwMode="auto">
          <a:xfrm>
            <a:off x="7113240" y="3796188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전송결과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5" name="순서도: 연결자 164"/>
          <p:cNvSpPr/>
          <p:nvPr/>
        </p:nvSpPr>
        <p:spPr bwMode="auto">
          <a:xfrm>
            <a:off x="3144818" y="2490406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66" name="직선 연결선 165"/>
          <p:cNvCxnSpPr/>
          <p:nvPr/>
        </p:nvCxnSpPr>
        <p:spPr>
          <a:xfrm>
            <a:off x="5281006" y="2683931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모서리가 둥근 직사각형 166"/>
          <p:cNvSpPr/>
          <p:nvPr/>
        </p:nvSpPr>
        <p:spPr bwMode="auto">
          <a:xfrm>
            <a:off x="4849749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매체 종류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모서리가 둥근 직사각형 167"/>
          <p:cNvSpPr/>
          <p:nvPr/>
        </p:nvSpPr>
        <p:spPr bwMode="auto">
          <a:xfrm>
            <a:off x="5328852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진행 상태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4824478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70" name="모서리가 둥근 직사각형 169"/>
          <p:cNvSpPr/>
          <p:nvPr/>
        </p:nvSpPr>
        <p:spPr bwMode="auto">
          <a:xfrm>
            <a:off x="5349776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검사완료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1" name="모서리가 둥근 직사각형 170"/>
          <p:cNvSpPr/>
          <p:nvPr/>
        </p:nvSpPr>
        <p:spPr bwMode="auto">
          <a:xfrm>
            <a:off x="4824478" y="309382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패드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349776" y="309382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검사중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4" name="모서리가 둥근 직사각형 173"/>
          <p:cNvSpPr/>
          <p:nvPr/>
        </p:nvSpPr>
        <p:spPr bwMode="auto">
          <a:xfrm>
            <a:off x="4824478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패드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5349776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검사중단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6" name="모서리가 둥근 직사각형 175"/>
          <p:cNvSpPr/>
          <p:nvPr/>
        </p:nvSpPr>
        <p:spPr bwMode="auto">
          <a:xfrm>
            <a:off x="4333919" y="2705978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재진단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7" name="모서리가 둥근 직사각형 176"/>
          <p:cNvSpPr/>
          <p:nvPr/>
        </p:nvSpPr>
        <p:spPr bwMode="auto">
          <a:xfrm>
            <a:off x="4296021" y="289464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smtClean="0">
                <a:solidFill>
                  <a:srgbClr val="000000"/>
                </a:solidFill>
                <a:latin typeface="+mn-ea"/>
              </a:rPr>
              <a:t>신규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8" name="모서리가 둥근 직사각형 177"/>
          <p:cNvSpPr/>
          <p:nvPr/>
        </p:nvSpPr>
        <p:spPr bwMode="auto">
          <a:xfrm>
            <a:off x="4305571" y="309382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smtClean="0">
                <a:solidFill>
                  <a:srgbClr val="000000"/>
                </a:solidFill>
                <a:latin typeface="+mn-ea"/>
              </a:rPr>
              <a:t>재검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4296020" y="3310668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신규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0" name="순서도: 연결자 179"/>
          <p:cNvSpPr/>
          <p:nvPr/>
        </p:nvSpPr>
        <p:spPr bwMode="auto">
          <a:xfrm>
            <a:off x="3144818" y="3581524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  <a:latin typeface="+mn-ea"/>
              </a:rPr>
              <a:t>9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1" name="순서도: 연결자 180"/>
          <p:cNvSpPr/>
          <p:nvPr/>
        </p:nvSpPr>
        <p:spPr bwMode="auto">
          <a:xfrm>
            <a:off x="5430604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5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2" name="순서도: 연결자 181"/>
          <p:cNvSpPr/>
          <p:nvPr/>
        </p:nvSpPr>
        <p:spPr bwMode="auto">
          <a:xfrm>
            <a:off x="6002825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6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3" name="순서도: 연결자 182"/>
          <p:cNvSpPr/>
          <p:nvPr/>
        </p:nvSpPr>
        <p:spPr bwMode="auto">
          <a:xfrm>
            <a:off x="6598753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7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4" name="순서도: 연결자 183"/>
          <p:cNvSpPr/>
          <p:nvPr/>
        </p:nvSpPr>
        <p:spPr bwMode="auto">
          <a:xfrm>
            <a:off x="7159228" y="2555727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8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5" name="모서리가 둥근 직사각형 184"/>
          <p:cNvSpPr/>
          <p:nvPr/>
        </p:nvSpPr>
        <p:spPr bwMode="auto">
          <a:xfrm>
            <a:off x="3382933" y="3790549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번호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6" name="모서리가 둥근 직사각형 185"/>
          <p:cNvSpPr/>
          <p:nvPr/>
        </p:nvSpPr>
        <p:spPr bwMode="auto">
          <a:xfrm>
            <a:off x="6487674" y="3796188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메시지 내용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7" name="모서리가 둥근 직사각형 186"/>
          <p:cNvSpPr/>
          <p:nvPr/>
        </p:nvSpPr>
        <p:spPr bwMode="auto">
          <a:xfrm>
            <a:off x="4914900" y="3796188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형태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8" name="모서리가 둥근 직사각형 187"/>
          <p:cNvSpPr/>
          <p:nvPr/>
        </p:nvSpPr>
        <p:spPr bwMode="auto">
          <a:xfrm>
            <a:off x="3382933" y="3998037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9" name="모서리가 둥근 직사각형 188"/>
          <p:cNvSpPr/>
          <p:nvPr/>
        </p:nvSpPr>
        <p:spPr bwMode="auto">
          <a:xfrm>
            <a:off x="3388204" y="4198083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0" name="모서리가 둥근 직사각형 189"/>
          <p:cNvSpPr/>
          <p:nvPr/>
        </p:nvSpPr>
        <p:spPr bwMode="auto">
          <a:xfrm>
            <a:off x="3388204" y="439087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1" name="모서리가 둥근 직사각형 190"/>
          <p:cNvSpPr/>
          <p:nvPr/>
        </p:nvSpPr>
        <p:spPr bwMode="auto">
          <a:xfrm>
            <a:off x="3916225" y="3998037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010-1234-1234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2" name="모서리가 둥근 직사각형 191"/>
          <p:cNvSpPr/>
          <p:nvPr/>
        </p:nvSpPr>
        <p:spPr bwMode="auto">
          <a:xfrm>
            <a:off x="3916225" y="4198083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010-1234-1234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3" name="모서리가 둥근 직사각형 192"/>
          <p:cNvSpPr/>
          <p:nvPr/>
        </p:nvSpPr>
        <p:spPr bwMode="auto">
          <a:xfrm>
            <a:off x="3916225" y="439087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010-1234-1234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4" name="모서리가 둥근 직사각형 193"/>
          <p:cNvSpPr/>
          <p:nvPr/>
        </p:nvSpPr>
        <p:spPr bwMode="auto">
          <a:xfrm>
            <a:off x="4486636" y="3998037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5" name="모서리가 둥근 직사각형 194"/>
          <p:cNvSpPr/>
          <p:nvPr/>
        </p:nvSpPr>
        <p:spPr bwMode="auto">
          <a:xfrm>
            <a:off x="4486636" y="4198083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6" name="모서리가 둥근 직사각형 195"/>
          <p:cNvSpPr/>
          <p:nvPr/>
        </p:nvSpPr>
        <p:spPr bwMode="auto">
          <a:xfrm>
            <a:off x="4486636" y="439087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7" name="모서리가 둥근 직사각형 196"/>
          <p:cNvSpPr/>
          <p:nvPr/>
        </p:nvSpPr>
        <p:spPr bwMode="auto">
          <a:xfrm>
            <a:off x="4914900" y="3998037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알림톡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8" name="모서리가 둥근 직사각형 197"/>
          <p:cNvSpPr/>
          <p:nvPr/>
        </p:nvSpPr>
        <p:spPr bwMode="auto">
          <a:xfrm>
            <a:off x="4914900" y="4198083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LMS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9" name="모서리가 둥근 직사각형 198"/>
          <p:cNvSpPr/>
          <p:nvPr/>
        </p:nvSpPr>
        <p:spPr bwMode="auto">
          <a:xfrm>
            <a:off x="4914900" y="439087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알림톡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0" name="모서리가 둥근 직사각형 199"/>
          <p:cNvSpPr/>
          <p:nvPr/>
        </p:nvSpPr>
        <p:spPr bwMode="auto">
          <a:xfrm>
            <a:off x="5529064" y="3993680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2018-01-07 12:12:12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1" name="모서리가 둥근 직사각형 200"/>
          <p:cNvSpPr/>
          <p:nvPr/>
        </p:nvSpPr>
        <p:spPr bwMode="auto">
          <a:xfrm>
            <a:off x="5529064" y="4192859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2018-06-14 12:12:12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2" name="모서리가 둥근 직사각형 201"/>
          <p:cNvSpPr/>
          <p:nvPr/>
        </p:nvSpPr>
        <p:spPr bwMode="auto">
          <a:xfrm>
            <a:off x="5529064" y="4409700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2018-05-14 12:12:12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3" name="모서리가 둥근 직사각형 202"/>
          <p:cNvSpPr/>
          <p:nvPr/>
        </p:nvSpPr>
        <p:spPr bwMode="auto">
          <a:xfrm>
            <a:off x="6370862" y="4004943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204" name="모서리가 둥근 직사각형 203"/>
          <p:cNvSpPr/>
          <p:nvPr/>
        </p:nvSpPr>
        <p:spPr bwMode="auto">
          <a:xfrm>
            <a:off x="6370862" y="4210773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205" name="모서리가 둥근 직사각형 204"/>
          <p:cNvSpPr/>
          <p:nvPr/>
        </p:nvSpPr>
        <p:spPr bwMode="auto">
          <a:xfrm>
            <a:off x="6370862" y="4416604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206" name="모서리가 둥근 직사각형 205"/>
          <p:cNvSpPr/>
          <p:nvPr/>
        </p:nvSpPr>
        <p:spPr bwMode="auto">
          <a:xfrm>
            <a:off x="7115964" y="3979699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성공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7" name="모서리가 둥근 직사각형 206"/>
          <p:cNvSpPr/>
          <p:nvPr/>
        </p:nvSpPr>
        <p:spPr bwMode="auto">
          <a:xfrm>
            <a:off x="7115964" y="4179745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성공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8" name="모서리가 둥근 직사각형 207"/>
          <p:cNvSpPr/>
          <p:nvPr/>
        </p:nvSpPr>
        <p:spPr bwMode="auto">
          <a:xfrm>
            <a:off x="7115964" y="4372536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실패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09" name="직선 연결선 208"/>
          <p:cNvCxnSpPr/>
          <p:nvPr/>
        </p:nvCxnSpPr>
        <p:spPr>
          <a:xfrm>
            <a:off x="3660354" y="3763613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4429558" y="377087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4849749" y="376211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6222122" y="3765624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6992372" y="3765624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5239498" y="376211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순서도: 연결자 215"/>
          <p:cNvSpPr/>
          <p:nvPr/>
        </p:nvSpPr>
        <p:spPr bwMode="auto">
          <a:xfrm>
            <a:off x="4981659" y="3634863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7" name="순서도: 연결자 216"/>
          <p:cNvSpPr/>
          <p:nvPr/>
        </p:nvSpPr>
        <p:spPr bwMode="auto">
          <a:xfrm>
            <a:off x="6211512" y="3997159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4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8" name="직사각형 217"/>
          <p:cNvSpPr/>
          <p:nvPr/>
        </p:nvSpPr>
        <p:spPr bwMode="auto">
          <a:xfrm>
            <a:off x="1417999" y="4653136"/>
            <a:ext cx="3863007" cy="2160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9" name="모서리가 둥근 직사각형 218"/>
          <p:cNvSpPr/>
          <p:nvPr/>
        </p:nvSpPr>
        <p:spPr bwMode="auto">
          <a:xfrm>
            <a:off x="3190843" y="6570942"/>
            <a:ext cx="317318" cy="170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+mn-ea"/>
              </a:rPr>
              <a:t>확인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0" name="직사각형 219"/>
          <p:cNvSpPr/>
          <p:nvPr/>
        </p:nvSpPr>
        <p:spPr bwMode="auto">
          <a:xfrm>
            <a:off x="1494156" y="4725144"/>
            <a:ext cx="1286535" cy="18090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bg1"/>
                </a:solidFill>
                <a:latin typeface="+mn-ea"/>
              </a:rPr>
              <a:t>전송 메시지 확인</a:t>
            </a:r>
            <a:endParaRPr lang="ko-KR" altLang="en-US" sz="8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6" name="직사각형 225"/>
          <p:cNvSpPr/>
          <p:nvPr/>
        </p:nvSpPr>
        <p:spPr bwMode="auto">
          <a:xfrm>
            <a:off x="1494159" y="4899310"/>
            <a:ext cx="3698162" cy="1599624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1500451" y="4903862"/>
            <a:ext cx="3691869" cy="1595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normAutofit fontScale="92500"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안녕하세요</a:t>
            </a:r>
            <a:r>
              <a:rPr lang="en-US" altLang="ko-KR" sz="800" kern="0" dirty="0">
                <a:solidFill>
                  <a:srgbClr val="000000"/>
                </a:solidFill>
              </a:rPr>
              <a:t>, </a:t>
            </a:r>
            <a:r>
              <a:rPr lang="ko-KR" altLang="en-US" sz="800" kern="0" dirty="0" err="1">
                <a:solidFill>
                  <a:srgbClr val="000000"/>
                </a:solidFill>
              </a:rPr>
              <a:t>웅진씽크빅</a:t>
            </a:r>
            <a:r>
              <a:rPr lang="ko-KR" altLang="en-US" sz="800" kern="0" dirty="0">
                <a:solidFill>
                  <a:srgbClr val="000000"/>
                </a:solidFill>
              </a:rPr>
              <a:t> 담당 </a:t>
            </a:r>
            <a:r>
              <a:rPr lang="ko-KR" altLang="en-US" sz="800" kern="0" dirty="0" err="1">
                <a:solidFill>
                  <a:srgbClr val="000000"/>
                </a:solidFill>
              </a:rPr>
              <a:t>북큐레이터입니다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아이의 독서성장 상태를 진단하고 분석해주는 </a:t>
            </a:r>
            <a:r>
              <a:rPr lang="en-US" altLang="ko-KR" sz="800" kern="0" dirty="0">
                <a:solidFill>
                  <a:srgbClr val="000000"/>
                </a:solidFill>
              </a:rPr>
              <a:t>AI</a:t>
            </a:r>
            <a:r>
              <a:rPr lang="ko-KR" altLang="en-US" sz="800" kern="0" dirty="0" err="1">
                <a:solidFill>
                  <a:srgbClr val="000000"/>
                </a:solidFill>
              </a:rPr>
              <a:t>독서진단을</a:t>
            </a:r>
            <a:r>
              <a:rPr lang="ko-KR" altLang="en-US" sz="800" kern="0" dirty="0">
                <a:solidFill>
                  <a:srgbClr val="000000"/>
                </a:solidFill>
              </a:rPr>
              <a:t> 받으시려면 아래 안내에 따라 진행해 주시기 바랍니다</a:t>
            </a:r>
            <a:r>
              <a:rPr lang="en-US" altLang="ko-KR" sz="800" kern="0" dirty="0">
                <a:solidFill>
                  <a:srgbClr val="000000"/>
                </a:solidFill>
              </a:rPr>
              <a:t>. </a:t>
            </a:r>
            <a:r>
              <a:rPr lang="ko-KR" altLang="en-US" sz="800" kern="0" dirty="0">
                <a:solidFill>
                  <a:srgbClr val="000000"/>
                </a:solidFill>
              </a:rPr>
              <a:t>오늘부터 </a:t>
            </a:r>
            <a:r>
              <a:rPr lang="en-US" altLang="ko-KR" sz="800" kern="0" dirty="0">
                <a:solidFill>
                  <a:srgbClr val="000000"/>
                </a:solidFill>
              </a:rPr>
              <a:t>14</a:t>
            </a:r>
            <a:r>
              <a:rPr lang="ko-KR" altLang="en-US" sz="800" kern="0" dirty="0">
                <a:solidFill>
                  <a:srgbClr val="000000"/>
                </a:solidFill>
              </a:rPr>
              <a:t>일 이내에 검사를 </a:t>
            </a:r>
            <a:r>
              <a:rPr lang="ko-KR" altLang="en-US" sz="800" kern="0" dirty="0" err="1">
                <a:solidFill>
                  <a:srgbClr val="000000"/>
                </a:solidFill>
              </a:rPr>
              <a:t>완료하셔야</a:t>
            </a:r>
            <a:r>
              <a:rPr lang="ko-KR" altLang="en-US" sz="800" kern="0" dirty="0">
                <a:solidFill>
                  <a:srgbClr val="000000"/>
                </a:solidFill>
              </a:rPr>
              <a:t> 합니다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0000"/>
                </a:solidFill>
              </a:rPr>
              <a:t>[</a:t>
            </a:r>
            <a:r>
              <a:rPr lang="ko-KR" altLang="en-US" sz="800" kern="0" dirty="0">
                <a:solidFill>
                  <a:srgbClr val="000000"/>
                </a:solidFill>
              </a:rPr>
              <a:t>웹페이지에서 진단받기</a:t>
            </a:r>
            <a:r>
              <a:rPr lang="en-US" altLang="ko-KR" sz="800" kern="0" dirty="0">
                <a:solidFill>
                  <a:srgbClr val="000000"/>
                </a:solidFill>
              </a:rPr>
              <a:t>]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0000"/>
                </a:solidFill>
              </a:rPr>
              <a:t>1) </a:t>
            </a:r>
            <a:r>
              <a:rPr lang="ko-KR" altLang="en-US" sz="800" kern="0" dirty="0">
                <a:solidFill>
                  <a:srgbClr val="000000"/>
                </a:solidFill>
              </a:rPr>
              <a:t>아래 검사하러 가기 선택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★ 북클럽회원이라면 북클럽라운지 또는 </a:t>
            </a:r>
            <a:r>
              <a:rPr lang="ko-KR" altLang="en-US" sz="800" kern="0" dirty="0" err="1">
                <a:solidFill>
                  <a:srgbClr val="000000"/>
                </a:solidFill>
              </a:rPr>
              <a:t>북패드에서</a:t>
            </a:r>
            <a:r>
              <a:rPr lang="ko-KR" altLang="en-US" sz="800" kern="0" dirty="0">
                <a:solidFill>
                  <a:srgbClr val="000000"/>
                </a:solidFill>
              </a:rPr>
              <a:t> 진단받을 수 있습니다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0000"/>
                </a:solidFill>
              </a:rPr>
              <a:t>1) </a:t>
            </a:r>
            <a:r>
              <a:rPr lang="ko-KR" altLang="en-US" sz="800" kern="0" dirty="0">
                <a:solidFill>
                  <a:srgbClr val="000000"/>
                </a:solidFill>
              </a:rPr>
              <a:t>북클럽라운지 앱 실행 → </a:t>
            </a:r>
            <a:r>
              <a:rPr lang="ko-KR" altLang="en-US" sz="800" kern="0" dirty="0" err="1">
                <a:solidFill>
                  <a:srgbClr val="000000"/>
                </a:solidFill>
              </a:rPr>
              <a:t>독서케어</a:t>
            </a:r>
            <a:r>
              <a:rPr lang="ko-KR" altLang="en-US" sz="800" kern="0" dirty="0">
                <a:solidFill>
                  <a:srgbClr val="000000"/>
                </a:solidFill>
              </a:rPr>
              <a:t> </a:t>
            </a:r>
            <a:r>
              <a:rPr lang="en-US" altLang="ko-KR" sz="800" kern="0" dirty="0">
                <a:solidFill>
                  <a:srgbClr val="000000"/>
                </a:solidFill>
              </a:rPr>
              <a:t>TAP</a:t>
            </a:r>
            <a:r>
              <a:rPr lang="ko-KR" altLang="en-US" sz="800" kern="0" dirty="0">
                <a:solidFill>
                  <a:srgbClr val="000000"/>
                </a:solidFill>
              </a:rPr>
              <a:t>에서 </a:t>
            </a:r>
            <a:r>
              <a:rPr lang="en-US" altLang="ko-KR" sz="800" kern="0" dirty="0">
                <a:solidFill>
                  <a:srgbClr val="000000"/>
                </a:solidFill>
              </a:rPr>
              <a:t>'AI </a:t>
            </a:r>
            <a:r>
              <a:rPr lang="ko-KR" altLang="en-US" sz="800" kern="0" dirty="0">
                <a:solidFill>
                  <a:srgbClr val="000000"/>
                </a:solidFill>
              </a:rPr>
              <a:t>독서진단</a:t>
            </a:r>
            <a:r>
              <a:rPr lang="en-US" altLang="ko-KR" sz="800" kern="0" dirty="0">
                <a:solidFill>
                  <a:srgbClr val="000000"/>
                </a:solidFill>
              </a:rPr>
              <a:t>' </a:t>
            </a:r>
            <a:r>
              <a:rPr lang="ko-KR" altLang="en-US" sz="800" kern="0" dirty="0">
                <a:solidFill>
                  <a:srgbClr val="000000"/>
                </a:solidFill>
              </a:rPr>
              <a:t>선택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0000"/>
                </a:solidFill>
              </a:rPr>
              <a:t>2) </a:t>
            </a:r>
            <a:r>
              <a:rPr lang="ko-KR" altLang="en-US" sz="800" kern="0" dirty="0">
                <a:solidFill>
                  <a:srgbClr val="000000"/>
                </a:solidFill>
              </a:rPr>
              <a:t>북클럽 패드 실행 → 라이브러리에서 </a:t>
            </a:r>
            <a:r>
              <a:rPr lang="en-US" altLang="ko-KR" sz="800" kern="0" dirty="0">
                <a:solidFill>
                  <a:srgbClr val="000000"/>
                </a:solidFill>
              </a:rPr>
              <a:t>'</a:t>
            </a:r>
            <a:r>
              <a:rPr lang="ko-KR" altLang="en-US" sz="800" kern="0" dirty="0">
                <a:solidFill>
                  <a:srgbClr val="000000"/>
                </a:solidFill>
              </a:rPr>
              <a:t>독서진단</a:t>
            </a:r>
            <a:r>
              <a:rPr lang="en-US" altLang="ko-KR" sz="800" kern="0" dirty="0">
                <a:solidFill>
                  <a:srgbClr val="000000"/>
                </a:solidFill>
              </a:rPr>
              <a:t>' </a:t>
            </a:r>
            <a:r>
              <a:rPr lang="ko-KR" altLang="en-US" sz="800" kern="0" dirty="0">
                <a:solidFill>
                  <a:srgbClr val="000000"/>
                </a:solidFill>
              </a:rPr>
              <a:t>선택</a:t>
            </a:r>
            <a:endParaRPr lang="en-US" altLang="ko-KR" sz="800" kern="0" dirty="0">
              <a:solidFill>
                <a:srgbClr val="000000"/>
              </a:solidFill>
            </a:endParaRPr>
          </a:p>
        </p:txBody>
      </p:sp>
      <p:cxnSp>
        <p:nvCxnSpPr>
          <p:cNvPr id="241" name="꺾인 연결선 240"/>
          <p:cNvCxnSpPr>
            <a:stCxn id="205" idx="2"/>
            <a:endCxn id="218" idx="3"/>
          </p:cNvCxnSpPr>
          <p:nvPr/>
        </p:nvCxnSpPr>
        <p:spPr>
          <a:xfrm rot="5400000">
            <a:off x="5372836" y="4479707"/>
            <a:ext cx="1161719" cy="1345378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3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1"/>
          <p:cNvSpPr txBox="1">
            <a:spLocks/>
          </p:cNvSpPr>
          <p:nvPr/>
        </p:nvSpPr>
        <p:spPr>
          <a:xfrm>
            <a:off x="149101" y="62851"/>
            <a:ext cx="8352000" cy="526543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vert="horz" lIns="72000" tIns="36000" rIns="72000" bIns="36000" rtlCol="0" anchor="ctr">
            <a:normAutofit/>
          </a:bodyPr>
          <a:lstStyle>
            <a:lvl1pPr marL="0" indent="0" algn="l" defTabSz="742825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sz="2401" b="1" kern="1200">
                <a:solidFill>
                  <a:schemeClr val="bg1"/>
                </a:solidFill>
                <a:effectLst/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sz="2000" dirty="0">
                <a:cs typeface="Times New Roman" pitchFamily="18" charset="0"/>
              </a:rPr>
              <a:t>AI</a:t>
            </a:r>
            <a:r>
              <a:rPr lang="ko-KR" altLang="en-US" sz="2000" dirty="0">
                <a:cs typeface="Times New Roman" pitchFamily="18" charset="0"/>
              </a:rPr>
              <a:t>독서진단 </a:t>
            </a:r>
            <a:r>
              <a:rPr lang="en-US" altLang="ko-KR" sz="2000" dirty="0">
                <a:cs typeface="Times New Roman" pitchFamily="18" charset="0"/>
              </a:rPr>
              <a:t>– One to One</a:t>
            </a:r>
            <a:r>
              <a:rPr lang="ko-KR" altLang="en-US" sz="2000" dirty="0">
                <a:cs typeface="Times New Roman" pitchFamily="18" charset="0"/>
              </a:rPr>
              <a:t> </a:t>
            </a:r>
            <a:r>
              <a:rPr lang="en-US" altLang="ko-KR" sz="2000" dirty="0">
                <a:cs typeface="Times New Roman" pitchFamily="18" charset="0"/>
              </a:rPr>
              <a:t>– </a:t>
            </a:r>
            <a:r>
              <a:rPr lang="ko-KR" altLang="en-US" sz="2000" dirty="0" err="1" smtClean="0">
                <a:cs typeface="Times New Roman" pitchFamily="18" charset="0"/>
              </a:rPr>
              <a:t>전송이력</a:t>
            </a:r>
            <a:r>
              <a:rPr lang="ko-KR" altLang="en-US" sz="2000" dirty="0" smtClean="0">
                <a:cs typeface="Times New Roman" pitchFamily="18" charset="0"/>
              </a:rPr>
              <a:t> 희망 기능 요청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5133" y="836712"/>
            <a:ext cx="9508387" cy="2677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 smtClean="0"/>
              <a:t>&lt;</a:t>
            </a:r>
            <a:r>
              <a:rPr lang="ko-KR" altLang="en-US" sz="1200" b="1" dirty="0" err="1" smtClean="0"/>
              <a:t>전송이력</a:t>
            </a:r>
            <a:r>
              <a:rPr lang="ko-KR" altLang="en-US" sz="1200" b="1" dirty="0" smtClean="0"/>
              <a:t> 조회 구현 희망 내용</a:t>
            </a:r>
            <a:r>
              <a:rPr lang="en-US" altLang="ko-KR" sz="1200" b="1" dirty="0" smtClean="0"/>
              <a:t>&gt;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/>
              <a:t> * </a:t>
            </a:r>
            <a:r>
              <a:rPr lang="ko-KR" altLang="en-US" sz="1200" b="1" dirty="0" err="1"/>
              <a:t>전송이력</a:t>
            </a:r>
            <a:r>
              <a:rPr lang="ko-KR" altLang="en-US" sz="1200" b="1" dirty="0"/>
              <a:t> 확인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아래의 내용이 필요한 것은 맞으나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누가 어떻게 활용할지 논의 및 </a:t>
            </a:r>
            <a:r>
              <a:rPr lang="ko-KR" altLang="en-US" sz="1200" b="1" dirty="0" err="1"/>
              <a:t>결정필요</a:t>
            </a:r>
            <a:r>
              <a:rPr lang="ko-KR" altLang="en-US" sz="1200" b="1" dirty="0"/>
              <a:t> </a:t>
            </a: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ko-KR" altLang="en-US" sz="1200" b="1" dirty="0" err="1">
                <a:sym typeface="Wingdings" panose="05000000000000000000" pitchFamily="2" charset="2"/>
              </a:rPr>
              <a:t>원투원</a:t>
            </a:r>
            <a:r>
              <a:rPr lang="ko-KR" altLang="en-US" sz="1200" b="1" dirty="0">
                <a:sym typeface="Wingdings" panose="05000000000000000000" pitchFamily="2" charset="2"/>
              </a:rPr>
              <a:t> 내 어느 위치에 놓을지 고민중</a:t>
            </a:r>
            <a:endParaRPr lang="en-US" altLang="ko-KR" sz="1200" b="1" dirty="0"/>
          </a:p>
          <a:p>
            <a:pPr>
              <a:lnSpc>
                <a:spcPct val="200000"/>
              </a:lnSpc>
            </a:pPr>
            <a:r>
              <a:rPr lang="ko-KR" altLang="en-US" sz="1200" b="1" dirty="0"/>
              <a:t>                         </a:t>
            </a:r>
            <a:r>
              <a:rPr lang="en-US" altLang="ko-KR" sz="1200" b="1" dirty="0" smtClean="0"/>
              <a:t>[</a:t>
            </a:r>
            <a:r>
              <a:rPr lang="ko-KR" altLang="en-US" sz="1200" b="1" u="sng" smtClean="0">
                <a:solidFill>
                  <a:srgbClr val="FF0000"/>
                </a:solidFill>
              </a:rPr>
              <a:t>슬라이스 </a:t>
            </a:r>
            <a:r>
              <a:rPr lang="en-US" altLang="ko-KR" sz="1200" b="1" u="sng" dirty="0">
                <a:solidFill>
                  <a:srgbClr val="FF0000"/>
                </a:solidFill>
              </a:rPr>
              <a:t>66 </a:t>
            </a:r>
            <a:r>
              <a:rPr lang="ko-KR" altLang="en-US" sz="1200" b="1" dirty="0"/>
              <a:t>참고</a:t>
            </a:r>
            <a:r>
              <a:rPr lang="en-US" altLang="ko-KR" sz="1200" b="1" dirty="0"/>
              <a:t>] </a:t>
            </a:r>
            <a:endParaRPr lang="en-US" altLang="ko-KR" sz="1200" b="1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① [</a:t>
            </a:r>
            <a:r>
              <a:rPr lang="ko-KR" altLang="en-US" sz="1200" dirty="0" smtClean="0"/>
              <a:t>발신번호</a:t>
            </a:r>
            <a:r>
              <a:rPr lang="en-US" altLang="ko-KR" sz="1200" dirty="0" smtClean="0"/>
              <a:t>] : </a:t>
            </a:r>
            <a:r>
              <a:rPr lang="ko-KR" altLang="en-US" sz="1200" dirty="0" err="1" smtClean="0"/>
              <a:t>알림톡이</a:t>
            </a:r>
            <a:r>
              <a:rPr lang="ko-KR" altLang="en-US" sz="1200" dirty="0" smtClean="0"/>
              <a:t> 아닐 경우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지역국</a:t>
            </a:r>
            <a:r>
              <a:rPr lang="ko-KR" altLang="en-US" sz="1200" dirty="0" smtClean="0"/>
              <a:t> 사무실 번호로 발송 가능 여부 확인 요청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ko-KR" altLang="ko-KR" sz="1200" dirty="0" smtClean="0"/>
              <a:t>②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문자내용</a:t>
            </a:r>
            <a:r>
              <a:rPr lang="en-US" altLang="ko-KR" sz="1200" dirty="0" smtClean="0"/>
              <a:t>: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/>
              <a:t>문자 내용 확인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내용 너무 길어서 화면 출력이 어려울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부분 누르면 팝업으로 내용 보여지는 방법도 좋을 것 같음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 smtClean="0"/>
              <a:t>알림톡이</a:t>
            </a:r>
            <a:r>
              <a:rPr lang="ko-KR" altLang="en-US" sz="1200" dirty="0" smtClean="0"/>
              <a:t> 아니라 </a:t>
            </a:r>
            <a:r>
              <a:rPr lang="en-US" altLang="ko-KR" sz="1200" dirty="0" smtClean="0"/>
              <a:t>LMS</a:t>
            </a:r>
            <a:r>
              <a:rPr lang="ko-KR" altLang="en-US" sz="1200" dirty="0" smtClean="0"/>
              <a:t>일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문자 내용 변경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가능한지 시스템적 검토 요청</a:t>
            </a:r>
            <a:endParaRPr lang="en-US" altLang="ko-KR" sz="1200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72480" y="3645024"/>
          <a:ext cx="9361041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90">
                  <a:extLst>
                    <a:ext uri="{9D8B030D-6E8A-4147-A177-3AD203B41FA5}">
                      <a16:colId xmlns:a16="http://schemas.microsoft.com/office/drawing/2014/main" val="2712945316"/>
                    </a:ext>
                  </a:extLst>
                </a:gridCol>
                <a:gridCol w="1373742">
                  <a:extLst>
                    <a:ext uri="{9D8B030D-6E8A-4147-A177-3AD203B41FA5}">
                      <a16:colId xmlns:a16="http://schemas.microsoft.com/office/drawing/2014/main" val="288876349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70151181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57946232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95224386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4055264109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463196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보낸 사람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북큐레이터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수신번호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발신번호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발송일시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문자내용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전송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결과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88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남주혁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010-1111-3333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1577-1500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2019-04-30 10:00:02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웅진씽크빅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] AI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독서진단 안내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윤세아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010-2222-7777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1577-1500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2019-04-30 10:15:0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웅진씽크빅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] AI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독서진단 안내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성공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80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김설현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010-8888-9999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1577-1500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2019-05-01 15:00:39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웅진씽크빅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] AI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독서진단 안내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실패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2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501837"/>
                  </a:ext>
                </a:extLst>
              </a:tr>
            </a:tbl>
          </a:graphicData>
        </a:graphic>
      </p:graphicFrame>
      <p:sp>
        <p:nvSpPr>
          <p:cNvPr id="48" name="순서도: 연결자 47"/>
          <p:cNvSpPr/>
          <p:nvPr/>
        </p:nvSpPr>
        <p:spPr bwMode="auto">
          <a:xfrm>
            <a:off x="5385048" y="3710030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1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6" name="순서도: 연결자 5"/>
          <p:cNvSpPr/>
          <p:nvPr/>
        </p:nvSpPr>
        <p:spPr bwMode="auto">
          <a:xfrm>
            <a:off x="7329264" y="3717032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2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0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+mn-lt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독서진단 </a:t>
            </a:r>
            <a:r>
              <a:rPr lang="en-US" altLang="ko-KR" dirty="0">
                <a:latin typeface="+mn-lt"/>
                <a:cs typeface="Times New Roman" pitchFamily="18" charset="0"/>
              </a:rPr>
              <a:t>–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One to One – 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상세정보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- 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인쇄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327" y="923475"/>
            <a:ext cx="2895037" cy="131415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25" name="직사각형 24"/>
          <p:cNvSpPr/>
          <p:nvPr/>
        </p:nvSpPr>
        <p:spPr bwMode="auto">
          <a:xfrm>
            <a:off x="6868641" y="1359818"/>
            <a:ext cx="582526" cy="13592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kern="0" dirty="0" smtClean="0">
                <a:solidFill>
                  <a:srgbClr val="002060"/>
                </a:solidFill>
              </a:rPr>
              <a:t>AI</a:t>
            </a:r>
            <a:r>
              <a:rPr lang="ko-KR" altLang="en-US" sz="800" b="1" kern="0" dirty="0" smtClean="0">
                <a:solidFill>
                  <a:srgbClr val="002060"/>
                </a:solidFill>
              </a:rPr>
              <a:t>독서진단</a:t>
            </a:r>
            <a:endParaRPr lang="ko-KR" altLang="en-US" sz="800" b="1" kern="0" dirty="0">
              <a:solidFill>
                <a:srgbClr val="00206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3831" y="2563267"/>
            <a:ext cx="2978644" cy="1462439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39" name="직사각형 38"/>
          <p:cNvSpPr/>
          <p:nvPr/>
        </p:nvSpPr>
        <p:spPr bwMode="auto">
          <a:xfrm>
            <a:off x="4715864" y="2598202"/>
            <a:ext cx="700811" cy="182718"/>
          </a:xfrm>
          <a:prstGeom prst="rect">
            <a:avLst/>
          </a:prstGeom>
          <a:solidFill>
            <a:srgbClr val="0070C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chemeClr val="bg1"/>
                </a:solidFill>
              </a:rPr>
              <a:t>AI</a:t>
            </a:r>
            <a:r>
              <a:rPr lang="ko-KR" altLang="en-US" sz="900" b="1" kern="0" dirty="0" smtClean="0">
                <a:solidFill>
                  <a:schemeClr val="bg1"/>
                </a:solidFill>
              </a:rPr>
              <a:t>독서진단</a:t>
            </a:r>
            <a:endParaRPr lang="ko-KR" alt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243079" y="2622473"/>
            <a:ext cx="1026057" cy="140037"/>
          </a:xfrm>
          <a:prstGeom prst="rect">
            <a:avLst/>
          </a:prstGeom>
          <a:solidFill>
            <a:srgbClr val="00B0F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900" b="1" kern="0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6355598" y="3373074"/>
            <a:ext cx="706853" cy="3427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>
                <a:solidFill>
                  <a:schemeClr val="bg1"/>
                </a:solidFill>
              </a:rPr>
              <a:t>삭제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501" y="4551481"/>
            <a:ext cx="3046931" cy="714191"/>
          </a:xfrm>
          <a:prstGeom prst="rect">
            <a:avLst/>
          </a:prstGeom>
          <a:ln w="3175">
            <a:noFill/>
          </a:ln>
        </p:spPr>
      </p:pic>
      <p:cxnSp>
        <p:nvCxnSpPr>
          <p:cNvPr id="49" name="직선 화살표 연결선 48"/>
          <p:cNvCxnSpPr/>
          <p:nvPr/>
        </p:nvCxnSpPr>
        <p:spPr>
          <a:xfrm>
            <a:off x="7185248" y="1714081"/>
            <a:ext cx="5431" cy="841994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7261374" y="3693892"/>
            <a:ext cx="2661" cy="7986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 bwMode="auto">
          <a:xfrm>
            <a:off x="4506570" y="5457124"/>
            <a:ext cx="3686788" cy="706053"/>
          </a:xfrm>
          <a:prstGeom prst="rect">
            <a:avLst/>
          </a:prstGeom>
          <a:solidFill>
            <a:srgbClr val="FF0000">
              <a:alpha val="20000"/>
            </a:srgbClr>
          </a:solidFill>
          <a:ln w="15875">
            <a:solidFill>
              <a:srgbClr val="00206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000000"/>
                </a:solidFill>
              </a:rPr>
              <a:t>인쇄용 화면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4506572" y="4476489"/>
            <a:ext cx="3686788" cy="1760825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4" name="순서도: 연결자 53"/>
          <p:cNvSpPr/>
          <p:nvPr/>
        </p:nvSpPr>
        <p:spPr bwMode="auto">
          <a:xfrm>
            <a:off x="4573341" y="817093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2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55" name="순서도: 연결자 54"/>
          <p:cNvSpPr/>
          <p:nvPr/>
        </p:nvSpPr>
        <p:spPr bwMode="auto">
          <a:xfrm>
            <a:off x="5514683" y="5728333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3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7764422" y="823744"/>
          <a:ext cx="2141226" cy="2851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28992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고객관리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One-to-One 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상세정보</a:t>
                      </a:r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상세 보기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완료된 검사가 존재할 경우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상세보기 버튼을 노출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해당 회원에 속한 자녀 중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검사 결과 조회 가능여부 체크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자녀 리스트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기존 방식과 동일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9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해당 고객에 속한 자녀 리스트 출력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030892"/>
                  </a:ext>
                </a:extLst>
              </a:tr>
              <a:tr h="10629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인쇄용 화면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; AI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독서진단 인쇄용 결과지 출력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해당 자녀의 해당 검사에 대한 결과지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인쇄용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를 출력하는 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API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필요</a:t>
                      </a: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060559"/>
                  </a:ext>
                </a:extLst>
              </a:tr>
            </a:tbl>
          </a:graphicData>
        </a:graphic>
      </p:graphicFrame>
      <p:sp>
        <p:nvSpPr>
          <p:cNvPr id="57" name="직사각형 5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0" y="775744"/>
            <a:ext cx="4384844" cy="667168"/>
          </a:xfrm>
          <a:prstGeom prst="rect">
            <a:avLst/>
          </a:prstGeom>
          <a:ln>
            <a:noFill/>
          </a:ln>
        </p:spPr>
      </p:pic>
      <p:sp>
        <p:nvSpPr>
          <p:cNvPr id="27" name="모서리가 둥근 직사각형 26"/>
          <p:cNvSpPr/>
          <p:nvPr/>
        </p:nvSpPr>
        <p:spPr bwMode="auto">
          <a:xfrm>
            <a:off x="2747341" y="1196630"/>
            <a:ext cx="562151" cy="177346"/>
          </a:xfrm>
          <a:prstGeom prst="roundRect">
            <a:avLst/>
          </a:prstGeom>
          <a:solidFill>
            <a:srgbClr val="0070C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1" b="1" kern="0" dirty="0" smtClean="0">
                <a:solidFill>
                  <a:schemeClr val="bg1"/>
                </a:solidFill>
                <a:latin typeface="+mn-ea"/>
              </a:rPr>
              <a:t>AI </a:t>
            </a:r>
            <a:r>
              <a:rPr lang="ko-KR" altLang="en-US" sz="701" b="1" kern="0" dirty="0" smtClean="0">
                <a:solidFill>
                  <a:schemeClr val="bg1"/>
                </a:solidFill>
                <a:latin typeface="+mn-ea"/>
              </a:rPr>
              <a:t>독서진단</a:t>
            </a:r>
            <a:endParaRPr lang="ko-KR" altLang="en-US" sz="701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6388" y="775743"/>
            <a:ext cx="4384826" cy="3216391"/>
          </a:xfrm>
          <a:prstGeom prst="rect">
            <a:avLst/>
          </a:prstGeom>
          <a:noFill/>
          <a:ln w="3175">
            <a:solidFill>
              <a:srgbClr val="0070C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6" y="1188786"/>
            <a:ext cx="1629647" cy="212562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 bwMode="auto">
          <a:xfrm>
            <a:off x="32008" y="1396187"/>
            <a:ext cx="4369205" cy="2595947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" y="2533467"/>
            <a:ext cx="4260896" cy="105397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" y="1444269"/>
            <a:ext cx="4260896" cy="105397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7" y="3675161"/>
            <a:ext cx="4228882" cy="244965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 bwMode="auto">
          <a:xfrm>
            <a:off x="229713" y="2546861"/>
            <a:ext cx="369247" cy="1391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+mn-ea"/>
              </a:rPr>
              <a:t>전송 이력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226750" y="1459344"/>
            <a:ext cx="369247" cy="1391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+mn-ea"/>
              </a:rPr>
              <a:t>진단 이력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153742" y="1650356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자녀명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622688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진단 유형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3878755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결과보기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808637" y="1876087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53742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84790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초</a:t>
            </a: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3291378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2018-01-10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546690" y="163745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1041221" y="163745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1554802" y="163745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552248" y="163745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67"/>
          <p:cNvSpPr/>
          <p:nvPr/>
        </p:nvSpPr>
        <p:spPr bwMode="auto">
          <a:xfrm>
            <a:off x="153742" y="2043844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584790" y="2043844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초</a:t>
            </a: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153742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584790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초</a:t>
            </a: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3305095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2018-05-28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3166412" y="163745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 bwMode="auto">
          <a:xfrm>
            <a:off x="2705789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시작일자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3759904" y="1637456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 bwMode="auto">
          <a:xfrm>
            <a:off x="3280231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종료일자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2692390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2018-01-07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2692390" y="2043844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2018-06-14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2710786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2018-05-14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700143" y="2740566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수신번호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1270554" y="2746205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자녀명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2358895" y="2746205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발송일시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3897158" y="2746205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전송결과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2064924" y="1633948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 bwMode="auto">
          <a:xfrm>
            <a:off x="1633667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매체 종류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2112770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진행 상태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1608396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2133694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검사완료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1608396" y="2043844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패드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모서리가 둥근 직사각형 93"/>
          <p:cNvSpPr/>
          <p:nvPr/>
        </p:nvSpPr>
        <p:spPr bwMode="auto">
          <a:xfrm>
            <a:off x="2133694" y="2043844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검사중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1608396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패드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2133694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검사중단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 bwMode="auto">
          <a:xfrm>
            <a:off x="1117837" y="1655995"/>
            <a:ext cx="369247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재진단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1079939" y="184466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smtClean="0">
                <a:solidFill>
                  <a:srgbClr val="000000"/>
                </a:solidFill>
                <a:latin typeface="+mn-ea"/>
              </a:rPr>
              <a:t>신규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 bwMode="auto">
          <a:xfrm>
            <a:off x="1089489" y="2043844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smtClean="0">
                <a:solidFill>
                  <a:srgbClr val="000000"/>
                </a:solidFill>
                <a:latin typeface="+mn-ea"/>
              </a:rPr>
              <a:t>재검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 bwMode="auto">
          <a:xfrm>
            <a:off x="1079938" y="2260685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신규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6" name="모서리가 둥근 직사각형 105"/>
          <p:cNvSpPr/>
          <p:nvPr/>
        </p:nvSpPr>
        <p:spPr bwMode="auto">
          <a:xfrm>
            <a:off x="166851" y="2740566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번호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3271592" y="2746205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메시지 내용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8" name="모서리가 둥근 직사각형 107"/>
          <p:cNvSpPr/>
          <p:nvPr/>
        </p:nvSpPr>
        <p:spPr bwMode="auto">
          <a:xfrm>
            <a:off x="1698818" y="2746205"/>
            <a:ext cx="277421" cy="168398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형태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9" name="모서리가 둥근 직사각형 108"/>
          <p:cNvSpPr/>
          <p:nvPr/>
        </p:nvSpPr>
        <p:spPr bwMode="auto">
          <a:xfrm>
            <a:off x="166851" y="294805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0" name="모서리가 둥근 직사각형 109"/>
          <p:cNvSpPr/>
          <p:nvPr/>
        </p:nvSpPr>
        <p:spPr bwMode="auto">
          <a:xfrm>
            <a:off x="172122" y="3148100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1" name="모서리가 둥근 직사각형 110"/>
          <p:cNvSpPr/>
          <p:nvPr/>
        </p:nvSpPr>
        <p:spPr bwMode="auto">
          <a:xfrm>
            <a:off x="172122" y="3340891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700143" y="294805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010-1234-1234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700143" y="3148100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010-1234-1234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00143" y="3340891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010-1234-1234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1270554" y="294805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1270554" y="3148100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7" name="모서리가 둥근 직사각형 116"/>
          <p:cNvSpPr/>
          <p:nvPr/>
        </p:nvSpPr>
        <p:spPr bwMode="auto">
          <a:xfrm>
            <a:off x="1270554" y="3340891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김웅진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1698818" y="2948054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알림톡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1698818" y="3148100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LMS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 bwMode="auto">
          <a:xfrm>
            <a:off x="1698818" y="3340891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알림톡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2312982" y="294369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2018-01-07 12:12:12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2312982" y="3142876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2018-06-14 12:12:12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2312982" y="3359717"/>
            <a:ext cx="369247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kern="0" dirty="0" smtClean="0">
                <a:solidFill>
                  <a:srgbClr val="000000"/>
                </a:solidFill>
                <a:latin typeface="+mn-ea"/>
              </a:rPr>
              <a:t>2018-05-14 12:12:12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3154780" y="2954960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3154780" y="3160790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3154780" y="3366621"/>
            <a:ext cx="511044" cy="1549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상세보기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3899882" y="2929716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성공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3899882" y="3129762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성공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9" name="모서리가 둥근 직사각형 128"/>
          <p:cNvSpPr/>
          <p:nvPr/>
        </p:nvSpPr>
        <p:spPr bwMode="auto">
          <a:xfrm>
            <a:off x="3899882" y="3322553"/>
            <a:ext cx="277421" cy="179677"/>
          </a:xfrm>
          <a:prstGeom prst="roundRect">
            <a:avLst>
              <a:gd name="adj" fmla="val 0"/>
            </a:avLst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0" kern="0" dirty="0" smtClean="0">
                <a:solidFill>
                  <a:srgbClr val="000000"/>
                </a:solidFill>
                <a:latin typeface="+mn-ea"/>
              </a:rPr>
              <a:t>실패</a:t>
            </a:r>
            <a:endParaRPr lang="ko-KR" altLang="en-US" sz="700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>
            <a:off x="444272" y="2713630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1213476" y="2720893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1633667" y="2712133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3006040" y="2715641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3776290" y="2715641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2023416" y="2712133"/>
            <a:ext cx="0" cy="79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58" idx="0"/>
            <a:endCxn id="24" idx="1"/>
          </p:cNvCxnSpPr>
          <p:nvPr/>
        </p:nvCxnSpPr>
        <p:spPr>
          <a:xfrm rot="5400000" flipH="1" flipV="1">
            <a:off x="4209975" y="1434735"/>
            <a:ext cx="295536" cy="587168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6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+mn-lt"/>
                <a:cs typeface="Times New Roman" pitchFamily="18" charset="0"/>
              </a:rPr>
              <a:t>본인 확인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435434"/>
              </p:ext>
            </p:extLst>
          </p:nvPr>
        </p:nvGraphicFramePr>
        <p:xfrm>
          <a:off x="7764776" y="797803"/>
          <a:ext cx="2141226" cy="18385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369006">
                <a:tc gridSpan="2"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</a:rPr>
                        <a:t>웹 페이지 화면에서만 노출됨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</a:rPr>
                        <a:t>.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</a:rPr>
                        <a:t>북패드 접근 시에는 노출되지 않음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</a:rPr>
                        <a:t>.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</a:rPr>
                        <a:t>브라우저 종료 후 </a:t>
                      </a:r>
                      <a:r>
                        <a:rPr lang="ko-KR" altLang="en-US" sz="900" b="0" baseline="0" dirty="0" err="1" smtClean="0">
                          <a:solidFill>
                            <a:schemeClr val="accent4"/>
                          </a:solidFill>
                        </a:rPr>
                        <a:t>재접속</a:t>
                      </a:r>
                      <a:r>
                        <a:rPr lang="ko-KR" altLang="en-US" sz="900" b="0" baseline="0" dirty="0" smtClean="0">
                          <a:solidFill>
                            <a:schemeClr val="accent4"/>
                          </a:solidFill>
                        </a:rPr>
                        <a:t> 시에 노출됨</a:t>
                      </a:r>
                      <a:r>
                        <a:rPr lang="en-US" altLang="ko-KR" sz="900" b="0" baseline="0" dirty="0" smtClean="0">
                          <a:solidFill>
                            <a:schemeClr val="accent4"/>
                          </a:solidFill>
                        </a:rPr>
                        <a:t>.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900" b="1" baseline="0" dirty="0" smtClean="0">
                          <a:solidFill>
                            <a:schemeClr val="accent4"/>
                          </a:solidFill>
                        </a:rPr>
                        <a:t>브라우저 종료 전에는 일정 </a:t>
                      </a:r>
                      <a:r>
                        <a:rPr lang="ko-KR" altLang="en-US" sz="900" b="1" baseline="0" dirty="0" err="1" smtClean="0">
                          <a:solidFill>
                            <a:schemeClr val="accent4"/>
                          </a:solidFill>
                        </a:rPr>
                        <a:t>기간동안의</a:t>
                      </a:r>
                      <a:r>
                        <a:rPr lang="ko-KR" altLang="en-US" sz="900" b="1" baseline="0" dirty="0" smtClean="0">
                          <a:solidFill>
                            <a:schemeClr val="accent4"/>
                          </a:solidFill>
                        </a:rPr>
                        <a:t> 세션 유지됨</a:t>
                      </a:r>
                      <a:r>
                        <a:rPr lang="en-US" altLang="ko-KR" sz="900" b="1" baseline="0" dirty="0" smtClean="0">
                          <a:solidFill>
                            <a:schemeClr val="accent4"/>
                          </a:solidFill>
                        </a:rPr>
                        <a:t>.(60</a:t>
                      </a:r>
                      <a:r>
                        <a:rPr lang="ko-KR" altLang="en-US" sz="900" b="1" baseline="0" dirty="0" smtClean="0">
                          <a:solidFill>
                            <a:schemeClr val="accent4"/>
                          </a:solidFill>
                        </a:rPr>
                        <a:t>분</a:t>
                      </a:r>
                      <a:r>
                        <a:rPr lang="en-US" altLang="ko-KR" sz="900" b="1" baseline="0" dirty="0" smtClean="0">
                          <a:solidFill>
                            <a:schemeClr val="accent4"/>
                          </a:solidFill>
                        </a:rPr>
                        <a:t>)</a:t>
                      </a: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동의하고 시작하기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주민등록번호 앞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7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자녀이름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자녀성별이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입력되면 체크하여 버튼 활성화 하고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페이지 이동 진행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 rot="5400000">
            <a:off x="-849043" y="1809720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98287" y="5875566"/>
            <a:ext cx="3097126" cy="352541"/>
          </a:xfrm>
          <a:prstGeom prst="roundRect">
            <a:avLst>
              <a:gd name="adj" fmla="val 14506"/>
            </a:avLst>
          </a:prstGeom>
          <a:solidFill>
            <a:schemeClr val="bg1">
              <a:lumMod val="65000"/>
            </a:schemeClr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동의하고 시작하기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43431" y="726378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 rot="5400000">
            <a:off x="2907359" y="1818926"/>
            <a:ext cx="5610965" cy="3425873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>
            <a:hlinkClick r:id="rId3" action="ppaction://hlinksldjump"/>
          </p:cNvPr>
          <p:cNvSpPr/>
          <p:nvPr/>
        </p:nvSpPr>
        <p:spPr bwMode="auto">
          <a:xfrm>
            <a:off x="4154684" y="5884771"/>
            <a:ext cx="3097126" cy="352541"/>
          </a:xfrm>
          <a:prstGeom prst="roundRect">
            <a:avLst>
              <a:gd name="adj" fmla="val 14506"/>
            </a:avLst>
          </a:prstGeom>
          <a:solidFill>
            <a:srgbClr val="0070C0"/>
          </a:solidFill>
          <a:ln w="3175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/>
                </a:solidFill>
              </a:rPr>
              <a:t>동의하고 시작하기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999827" y="735582"/>
            <a:ext cx="3423489" cy="356021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AI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독서진단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243429" y="1844824"/>
            <a:ext cx="3417472" cy="26245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rgbClr val="000000"/>
                </a:solidFill>
              </a:rPr>
              <a:t>본인 확인 및 개인정보수집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402877" y="2220608"/>
            <a:ext cx="3104591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본인 정보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3989813" y="1844824"/>
            <a:ext cx="3417472" cy="262458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kern="0" dirty="0">
                <a:solidFill>
                  <a:srgbClr val="000000"/>
                </a:solidFill>
              </a:rPr>
              <a:t>본인 확인 및 개인정보수집</a:t>
            </a:r>
            <a:endParaRPr lang="en-US" altLang="ko-KR" sz="900" b="1" kern="0" dirty="0">
              <a:solidFill>
                <a:srgbClr val="000000"/>
              </a:solidFill>
            </a:endParaRPr>
          </a:p>
        </p:txBody>
      </p:sp>
      <p:sp>
        <p:nvSpPr>
          <p:cNvPr id="134" name="순서도: 연결자 133"/>
          <p:cNvSpPr/>
          <p:nvPr/>
        </p:nvSpPr>
        <p:spPr bwMode="auto">
          <a:xfrm>
            <a:off x="4047721" y="577861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</a:rPr>
              <a:t>1</a:t>
            </a:r>
            <a:endParaRPr lang="ko-KR" altLang="en-US" sz="1000" b="1" kern="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s://static.thenounproject.com/png/140687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2790" y="1268760"/>
            <a:ext cx="606992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static.thenounproject.com/png/1406875-20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8077" y="1268760"/>
            <a:ext cx="606992" cy="6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 bwMode="auto">
          <a:xfrm>
            <a:off x="4161443" y="2220609"/>
            <a:ext cx="3104591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본인 정보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396122" y="4588486"/>
            <a:ext cx="3111346" cy="11376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  1)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수집이용동의서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개인정보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  2) 14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세 미만 자녀 이용 동의서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자녀 정보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393988" y="4350085"/>
            <a:ext cx="3104591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개인정보수집 동의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458493" y="4588492"/>
            <a:ext cx="48974" cy="11430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458493" y="4588490"/>
            <a:ext cx="48974" cy="463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161443" y="4588487"/>
            <a:ext cx="3111346" cy="11376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  1)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수집이용동의서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개인정보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  2) 14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세 미만 자녀 이용 동의서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자녀 정보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4159312" y="4350085"/>
            <a:ext cx="3104591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개인정보수집 동의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7223816" y="4588492"/>
            <a:ext cx="48974" cy="11430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223816" y="4588490"/>
            <a:ext cx="48974" cy="463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02879" y="3710679"/>
            <a:ext cx="3092532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2360712" y="3714165"/>
            <a:ext cx="0" cy="430689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cxnSp>
      <p:pic>
        <p:nvPicPr>
          <p:cNvPr id="7170" name="Picture 2" descr="https://static.thenounproject.com/png/923349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455" y="3832808"/>
            <a:ext cx="193405" cy="1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모서리가 둥근 직사각형 85"/>
          <p:cNvSpPr/>
          <p:nvPr/>
        </p:nvSpPr>
        <p:spPr bwMode="auto">
          <a:xfrm>
            <a:off x="393988" y="3456132"/>
            <a:ext cx="3104591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자녀 정보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2423196" y="3819833"/>
            <a:ext cx="22025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남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2989160" y="3819833"/>
            <a:ext cx="22025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</a:rPr>
              <a:t>여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9" name="Picture 2" descr="https://static.thenounproject.com/png/923349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70" y="3832808"/>
            <a:ext cx="193405" cy="1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/>
          <p:cNvSpPr/>
          <p:nvPr/>
        </p:nvSpPr>
        <p:spPr bwMode="auto">
          <a:xfrm>
            <a:off x="4154685" y="3711426"/>
            <a:ext cx="3096456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99" name="모서리가 둥근 직사각형 98"/>
          <p:cNvSpPr/>
          <p:nvPr/>
        </p:nvSpPr>
        <p:spPr bwMode="auto">
          <a:xfrm>
            <a:off x="4278016" y="3820578"/>
            <a:ext cx="429218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 웅 진</a:t>
            </a:r>
            <a:endParaRPr lang="en-US" altLang="ko-KR" sz="9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5828408" y="3714908"/>
            <a:ext cx="0" cy="430689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</p:cxnSp>
      <p:pic>
        <p:nvPicPr>
          <p:cNvPr id="101" name="Picture 2" descr="https://static.thenounproject.com/png/923349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4694" y="3833553"/>
            <a:ext cx="193405" cy="193405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102" name="모서리가 둥근 직사각형 101"/>
          <p:cNvSpPr/>
          <p:nvPr/>
        </p:nvSpPr>
        <p:spPr bwMode="auto">
          <a:xfrm>
            <a:off x="4149720" y="3456877"/>
            <a:ext cx="3104591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rgbClr val="000000"/>
                </a:solidFill>
              </a:rPr>
              <a:t>자녀 정보</a:t>
            </a:r>
            <a:endParaRPr lang="en-US" altLang="ko-KR" sz="900" kern="0" dirty="0">
              <a:solidFill>
                <a:srgbClr val="000000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 bwMode="auto">
          <a:xfrm>
            <a:off x="6044433" y="3820578"/>
            <a:ext cx="22025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남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 bwMode="auto">
          <a:xfrm>
            <a:off x="6629446" y="3820578"/>
            <a:ext cx="22025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</a:rPr>
              <a:t>여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5" name="Picture 2" descr="https://static.thenounproject.com/png/923349-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756" y="3833553"/>
            <a:ext cx="193405" cy="1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모서리가 둥근 직사각형 107"/>
          <p:cNvSpPr/>
          <p:nvPr/>
        </p:nvSpPr>
        <p:spPr bwMode="auto">
          <a:xfrm>
            <a:off x="522287" y="3819833"/>
            <a:ext cx="429218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자녀 이름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402879" y="2472151"/>
            <a:ext cx="3092532" cy="43765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116" name="모서리가 둥근 직사각형 115"/>
          <p:cNvSpPr/>
          <p:nvPr/>
        </p:nvSpPr>
        <p:spPr bwMode="auto">
          <a:xfrm>
            <a:off x="522287" y="2586448"/>
            <a:ext cx="76038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ko-KR" alt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님</a:t>
            </a:r>
            <a:endParaRPr lang="en-US" altLang="ko-KR" sz="12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</a:rPr>
              <a:t>웹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4147352" y="2939704"/>
            <a:ext cx="1491370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67" name="직사각형 66"/>
          <p:cNvSpPr/>
          <p:nvPr/>
        </p:nvSpPr>
        <p:spPr bwMode="auto">
          <a:xfrm>
            <a:off x="5821745" y="2939704"/>
            <a:ext cx="415574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68" name="직사각형 67"/>
          <p:cNvSpPr/>
          <p:nvPr/>
        </p:nvSpPr>
        <p:spPr bwMode="auto">
          <a:xfrm>
            <a:off x="6192904" y="3085018"/>
            <a:ext cx="996997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* * * * *</a:t>
            </a:r>
            <a:endParaRPr lang="ko-KR" altLang="en-US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662876" y="3027868"/>
            <a:ext cx="134725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290979" y="3051081"/>
            <a:ext cx="1206368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spc="2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801213</a:t>
            </a:r>
            <a:endParaRPr lang="ko-KR" altLang="en-US" sz="1200" kern="0" spc="2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5921605" y="3051081"/>
            <a:ext cx="238674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spc="2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z="1200" kern="0" spc="2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395545" y="2939703"/>
            <a:ext cx="1491370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74" name="직사각형 73"/>
          <p:cNvSpPr/>
          <p:nvPr/>
        </p:nvSpPr>
        <p:spPr bwMode="auto">
          <a:xfrm>
            <a:off x="2069938" y="2939703"/>
            <a:ext cx="415574" cy="4376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75" name="직사각형 74"/>
          <p:cNvSpPr/>
          <p:nvPr/>
        </p:nvSpPr>
        <p:spPr bwMode="auto">
          <a:xfrm>
            <a:off x="2441094" y="3085014"/>
            <a:ext cx="996997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* * * * *</a:t>
            </a:r>
            <a:endParaRPr lang="ko-KR" altLang="en-US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911065" y="3027865"/>
            <a:ext cx="134725" cy="22323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514953" y="3052308"/>
            <a:ext cx="76038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900" kern="0">
                <a:solidFill>
                  <a:schemeClr val="tx1">
                    <a:lumMod val="65000"/>
                    <a:lumOff val="35000"/>
                  </a:schemeClr>
                </a:solidFill>
              </a:rPr>
              <a:t>생년월일 </a:t>
            </a:r>
            <a:r>
              <a:rPr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자리</a:t>
            </a:r>
            <a:endParaRPr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1574681" y="2586448"/>
            <a:ext cx="1629957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010 – **** - 1234</a:t>
            </a:r>
            <a:endParaRPr lang="en-US" altLang="ko-KR" sz="12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4147352" y="2471700"/>
            <a:ext cx="3092532" cy="43765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algn="ctr" defTabSz="91417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/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4266760" y="2585997"/>
            <a:ext cx="760386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ko-KR" alt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님</a:t>
            </a:r>
            <a:endParaRPr lang="en-US" altLang="ko-KR" sz="12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5319154" y="2585997"/>
            <a:ext cx="1629957" cy="219350"/>
          </a:xfrm>
          <a:prstGeom prst="roundRect">
            <a:avLst>
              <a:gd name="adj" fmla="val 0"/>
            </a:avLst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010 – 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**** </a:t>
            </a:r>
            <a:r>
              <a:rPr lang="en-US" altLang="ko-KR" sz="12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altLang="ko-KR" sz="12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1234</a:t>
            </a:r>
            <a:endParaRPr lang="en-US" altLang="ko-KR" sz="12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9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0724" y="77547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https://static.thenounproject.com/png/302897-200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061" y="775475"/>
            <a:ext cx="257425" cy="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+mn-lt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독서진단 </a:t>
            </a:r>
            <a:r>
              <a:rPr lang="en-US" altLang="ko-KR" dirty="0">
                <a:latin typeface="+mn-lt"/>
                <a:cs typeface="Times New Roman" pitchFamily="18" charset="0"/>
              </a:rPr>
              <a:t>–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One to One – </a:t>
            </a:r>
            <a:r>
              <a:rPr lang="ko-KR" altLang="en-US" dirty="0" err="1" smtClean="0">
                <a:latin typeface="+mn-lt"/>
                <a:cs typeface="Times New Roman" pitchFamily="18" charset="0"/>
              </a:rPr>
              <a:t>진단건수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_1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57" y="797802"/>
            <a:ext cx="4944985" cy="3714104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 bwMode="auto">
          <a:xfrm>
            <a:off x="4327396" y="2004848"/>
            <a:ext cx="640779" cy="135919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/>
              <a:t>AI</a:t>
            </a:r>
            <a:r>
              <a:rPr lang="ko-KR" altLang="en-US" sz="800" kern="0" dirty="0" smtClean="0"/>
              <a:t>독서진단</a:t>
            </a:r>
            <a:endParaRPr lang="ko-KR" altLang="en-US" sz="800" kern="0" dirty="0"/>
          </a:p>
        </p:txBody>
      </p:sp>
      <p:sp>
        <p:nvSpPr>
          <p:cNvPr id="4" name="순서도: 연결자 3"/>
          <p:cNvSpPr/>
          <p:nvPr/>
        </p:nvSpPr>
        <p:spPr bwMode="auto">
          <a:xfrm>
            <a:off x="4206227" y="2023058"/>
            <a:ext cx="99501" cy="99501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" name="순서도: 연결자 6"/>
          <p:cNvSpPr/>
          <p:nvPr/>
        </p:nvSpPr>
        <p:spPr bwMode="auto">
          <a:xfrm>
            <a:off x="4227894" y="2041914"/>
            <a:ext cx="56164" cy="61782"/>
          </a:xfrm>
          <a:prstGeom prst="flowChartConnector">
            <a:avLst/>
          </a:prstGeom>
          <a:solidFill>
            <a:schemeClr val="tx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6" y="2020316"/>
            <a:ext cx="143126" cy="14312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2612478" y="2815454"/>
            <a:ext cx="454923" cy="268568"/>
          </a:xfrm>
          <a:prstGeom prst="rect">
            <a:avLst/>
          </a:prstGeom>
          <a:noFill/>
          <a:ln w="15875">
            <a:solidFill>
              <a:srgbClr val="00206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cxnSp>
        <p:nvCxnSpPr>
          <p:cNvPr id="10" name="꺾인 연결선 9"/>
          <p:cNvCxnSpPr>
            <a:stCxn id="9" idx="2"/>
          </p:cNvCxnSpPr>
          <p:nvPr/>
        </p:nvCxnSpPr>
        <p:spPr>
          <a:xfrm rot="16200000" flipH="1">
            <a:off x="3673949" y="2250012"/>
            <a:ext cx="803065" cy="2471083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764422" y="823848"/>
          <a:ext cx="2141226" cy="21128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56880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성과관리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교사별진단건수</a:t>
                      </a:r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독서진단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 선택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</a:rPr>
                        <a:t>; AI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</a:rPr>
                        <a:t>독서진단 구분 값 추가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631572"/>
                  </a:ext>
                </a:extLst>
              </a:tr>
              <a:tr h="282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smtClean="0">
                          <a:solidFill>
                            <a:schemeClr val="tx1"/>
                          </a:solidFill>
                        </a:rPr>
                        <a:t>검사 완료 건수 </a:t>
                      </a:r>
                      <a:endParaRPr lang="en-US" altLang="ko-KR" sz="900" b="1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smtClean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baseline="0" smtClean="0">
                          <a:solidFill>
                            <a:schemeClr val="tx1"/>
                          </a:solidFill>
                        </a:rPr>
                        <a:t>북큐레이터 별 건수 노출</a:t>
                      </a:r>
                      <a:r>
                        <a:rPr lang="en-US" altLang="ko-KR" sz="900" b="0" baseline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924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교사 별 검사 건수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; 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</a:rPr>
                        <a:t>부모명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</a:rPr>
                        <a:t>아동명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</a:rPr>
                        <a:t>진단일시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</a:rPr>
                        <a:t>재진단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검색기간동안 해당 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북큐레이터의 소속 아동의 </a:t>
                      </a:r>
                      <a:r>
                        <a:rPr lang="ko-KR" altLang="en-US" sz="900" b="1" dirty="0" err="1" smtClean="0">
                          <a:solidFill>
                            <a:srgbClr val="FF0000"/>
                          </a:solidFill>
                        </a:rPr>
                        <a:t>진단리스트</a:t>
                      </a:r>
                      <a:r>
                        <a:rPr lang="ko-KR" altLang="en-US" sz="900" b="1" dirty="0" smtClean="0">
                          <a:solidFill>
                            <a:srgbClr val="FF0000"/>
                          </a:solidFill>
                        </a:rPr>
                        <a:t> 출력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 API </a:t>
                      </a: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</a:rPr>
                        <a:t>필요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9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60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인쇄하기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6387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7" name="순서도: 연결자 16"/>
          <p:cNvSpPr/>
          <p:nvPr/>
        </p:nvSpPr>
        <p:spPr bwMode="auto">
          <a:xfrm>
            <a:off x="2529088" y="2733636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2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171417" y="1957592"/>
            <a:ext cx="853593" cy="268568"/>
          </a:xfrm>
          <a:prstGeom prst="rect">
            <a:avLst/>
          </a:prstGeom>
          <a:noFill/>
          <a:ln w="15875">
            <a:solidFill>
              <a:srgbClr val="00206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4" name="순서도: 연결자 23"/>
          <p:cNvSpPr/>
          <p:nvPr/>
        </p:nvSpPr>
        <p:spPr bwMode="auto">
          <a:xfrm>
            <a:off x="4104315" y="1855892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1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023" y="3501008"/>
            <a:ext cx="4495476" cy="218267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7" name="순서도: 연결자 36"/>
          <p:cNvSpPr/>
          <p:nvPr/>
        </p:nvSpPr>
        <p:spPr bwMode="auto">
          <a:xfrm>
            <a:off x="5250376" y="3518464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3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5872975" y="3550934"/>
            <a:ext cx="831273" cy="1495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/>
              <a:t>교사 별 검사 건수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5433978" y="3887087"/>
            <a:ext cx="1466870" cy="140726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1" kern="0" dirty="0" smtClean="0"/>
              <a:t>[XXX </a:t>
            </a:r>
            <a:r>
              <a:rPr lang="ko-KR" altLang="en-US" sz="701" kern="0" dirty="0" smtClean="0"/>
              <a:t>교사</a:t>
            </a:r>
            <a:r>
              <a:rPr lang="en-US" altLang="ko-KR" sz="701" kern="0" dirty="0" smtClean="0"/>
              <a:t>] AI</a:t>
            </a:r>
            <a:r>
              <a:rPr lang="ko-KR" altLang="en-US" sz="701" kern="0" dirty="0" smtClean="0"/>
              <a:t>독서진단 </a:t>
            </a:r>
            <a:r>
              <a:rPr lang="ko-KR" altLang="en-US" sz="701" kern="0" dirty="0"/>
              <a:t>검사 건수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7680167" y="4085682"/>
            <a:ext cx="386272" cy="14072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smtClean="0"/>
              <a:t>유입경로</a:t>
            </a:r>
            <a:endParaRPr lang="ko-KR" altLang="en-US" sz="701" kern="0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7680167" y="4304498"/>
            <a:ext cx="386272" cy="14072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 smtClean="0"/>
              <a:t>라운지</a:t>
            </a:r>
            <a:endParaRPr lang="ko-KR" altLang="en-US" sz="701" kern="0" dirty="0"/>
          </a:p>
        </p:txBody>
      </p:sp>
      <p:sp>
        <p:nvSpPr>
          <p:cNvPr id="42" name="직사각형 41"/>
          <p:cNvSpPr/>
          <p:nvPr/>
        </p:nvSpPr>
        <p:spPr bwMode="auto">
          <a:xfrm>
            <a:off x="7680167" y="4523314"/>
            <a:ext cx="386272" cy="14072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 smtClean="0"/>
              <a:t>웹</a:t>
            </a:r>
            <a:endParaRPr lang="ko-KR" altLang="en-US" sz="701" kern="0" dirty="0"/>
          </a:p>
        </p:txBody>
      </p:sp>
      <p:sp>
        <p:nvSpPr>
          <p:cNvPr id="43" name="직사각형 42"/>
          <p:cNvSpPr/>
          <p:nvPr/>
        </p:nvSpPr>
        <p:spPr bwMode="auto">
          <a:xfrm>
            <a:off x="7680167" y="4742130"/>
            <a:ext cx="386272" cy="14072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 smtClean="0"/>
              <a:t>북패드</a:t>
            </a:r>
            <a:endParaRPr lang="ko-KR" altLang="en-US" sz="701" kern="0" dirty="0"/>
          </a:p>
        </p:txBody>
      </p:sp>
      <p:sp>
        <p:nvSpPr>
          <p:cNvPr id="44" name="직사각형 43"/>
          <p:cNvSpPr/>
          <p:nvPr/>
        </p:nvSpPr>
        <p:spPr bwMode="auto">
          <a:xfrm>
            <a:off x="7680167" y="4960946"/>
            <a:ext cx="386272" cy="14072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 smtClean="0"/>
              <a:t>북패드</a:t>
            </a:r>
            <a:endParaRPr lang="ko-KR" altLang="en-US" sz="701" kern="0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7680167" y="5179763"/>
            <a:ext cx="386272" cy="14072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701" kern="0" dirty="0" smtClean="0"/>
              <a:t>웹</a:t>
            </a:r>
            <a:endParaRPr lang="ko-KR" altLang="en-US" sz="701" kern="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15" y="5549612"/>
            <a:ext cx="4849513" cy="12551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cxnSp>
        <p:nvCxnSpPr>
          <p:cNvPr id="47" name="꺾인 연결선 46"/>
          <p:cNvCxnSpPr>
            <a:stCxn id="48" idx="2"/>
            <a:endCxn id="46" idx="1"/>
          </p:cNvCxnSpPr>
          <p:nvPr/>
        </p:nvCxnSpPr>
        <p:spPr>
          <a:xfrm rot="16200000" flipH="1">
            <a:off x="3898710" y="5219891"/>
            <a:ext cx="1699088" cy="215522"/>
          </a:xfrm>
          <a:prstGeom prst="bentConnector2">
            <a:avLst/>
          </a:prstGeom>
          <a:ln w="12700">
            <a:solidFill>
              <a:srgbClr val="0070C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 bwMode="auto">
          <a:xfrm>
            <a:off x="4255976" y="4176655"/>
            <a:ext cx="769034" cy="301453"/>
          </a:xfrm>
          <a:prstGeom prst="rect">
            <a:avLst/>
          </a:prstGeom>
          <a:noFill/>
          <a:ln w="15875">
            <a:solidFill>
              <a:srgbClr val="00206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9" name="순서도: 연결자 48"/>
          <p:cNvSpPr/>
          <p:nvPr/>
        </p:nvSpPr>
        <p:spPr bwMode="auto">
          <a:xfrm>
            <a:off x="4255976" y="4106066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>
                <a:solidFill>
                  <a:srgbClr val="000000"/>
                </a:solidFill>
              </a:rPr>
              <a:t>4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966717" y="5695886"/>
            <a:ext cx="1466870" cy="170279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/>
              <a:t>AI</a:t>
            </a:r>
            <a:r>
              <a:rPr lang="ko-KR" altLang="en-US" sz="800" kern="0" dirty="0" smtClean="0"/>
              <a:t>독서진단 </a:t>
            </a:r>
            <a:r>
              <a:rPr lang="ko-KR" altLang="en-US" sz="800" kern="0" dirty="0"/>
              <a:t>검사 건수</a:t>
            </a:r>
          </a:p>
        </p:txBody>
      </p:sp>
    </p:spTree>
    <p:extLst>
      <p:ext uri="{BB962C8B-B14F-4D97-AF65-F5344CB8AC3E}">
        <p14:creationId xmlns:p14="http://schemas.microsoft.com/office/powerpoint/2010/main" val="3327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latin typeface="+mn-lt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독서진단 </a:t>
            </a:r>
            <a:r>
              <a:rPr lang="en-US" altLang="ko-KR" dirty="0">
                <a:latin typeface="+mn-lt"/>
                <a:cs typeface="Times New Roman" pitchFamily="18" charset="0"/>
              </a:rPr>
              <a:t>–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One to One – </a:t>
            </a:r>
            <a:r>
              <a:rPr lang="ko-KR" altLang="en-US" dirty="0" err="1" smtClean="0">
                <a:latin typeface="+mn-lt"/>
                <a:cs typeface="Times New Roman" pitchFamily="18" charset="0"/>
              </a:rPr>
              <a:t>진단건수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_2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77" y="715725"/>
            <a:ext cx="4156185" cy="3121648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 bwMode="auto">
          <a:xfrm>
            <a:off x="3626209" y="1700362"/>
            <a:ext cx="640779" cy="135919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 smtClean="0"/>
              <a:t>AI</a:t>
            </a:r>
            <a:r>
              <a:rPr lang="ko-KR" altLang="en-US" sz="800" kern="0" dirty="0" smtClean="0"/>
              <a:t>독서진단</a:t>
            </a:r>
            <a:endParaRPr lang="ko-KR" altLang="en-US" sz="800" kern="0" dirty="0"/>
          </a:p>
        </p:txBody>
      </p:sp>
      <p:sp>
        <p:nvSpPr>
          <p:cNvPr id="4" name="순서도: 연결자 3"/>
          <p:cNvSpPr/>
          <p:nvPr/>
        </p:nvSpPr>
        <p:spPr bwMode="auto">
          <a:xfrm>
            <a:off x="3512840" y="1700808"/>
            <a:ext cx="99501" cy="99501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7" name="순서도: 연결자 6"/>
          <p:cNvSpPr/>
          <p:nvPr/>
        </p:nvSpPr>
        <p:spPr bwMode="auto">
          <a:xfrm>
            <a:off x="3526707" y="1737428"/>
            <a:ext cx="56164" cy="61782"/>
          </a:xfrm>
          <a:prstGeom prst="flowChartConnector">
            <a:avLst/>
          </a:prstGeom>
          <a:solidFill>
            <a:schemeClr val="tx1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186" y="2020316"/>
            <a:ext cx="143126" cy="143126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7764422" y="823848"/>
          <a:ext cx="2141226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56880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성과관리 </a:t>
                      </a:r>
                      <a:r>
                        <a:rPr lang="en-US" altLang="ko-KR" sz="900" b="1" dirty="0" smtClean="0">
                          <a:solidFill>
                            <a:schemeClr val="accent4"/>
                          </a:solidFill>
                        </a:rPr>
                        <a:t>&gt; </a:t>
                      </a:r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교사별진단건수</a:t>
                      </a:r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전체 엑셀 다운로드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본부별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 전체 조회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퍼센트</a:t>
                      </a:r>
                      <a:r>
                        <a:rPr lang="en-US" altLang="ko-KR" sz="9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의미 확인 후 유지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삭제 검토 예정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631572"/>
                  </a:ext>
                </a:extLst>
              </a:tr>
              <a:tr h="282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엑셀파일 다운로드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</a:rPr>
                        <a:t>지역국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 별 조회 가능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퍼센트</a:t>
                      </a:r>
                      <a:r>
                        <a:rPr lang="en-US" altLang="ko-KR" sz="9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의미 확인 후 유지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</a:rPr>
                        <a:t>삭제 검토 예정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34" name="순서도: 연결자 33"/>
          <p:cNvSpPr/>
          <p:nvPr/>
        </p:nvSpPr>
        <p:spPr bwMode="auto">
          <a:xfrm>
            <a:off x="190735" y="3624216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1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sp>
        <p:nvSpPr>
          <p:cNvPr id="36" name="순서도: 연결자 35"/>
          <p:cNvSpPr/>
          <p:nvPr/>
        </p:nvSpPr>
        <p:spPr bwMode="auto">
          <a:xfrm>
            <a:off x="2720752" y="3624215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</a:rPr>
              <a:t>2</a:t>
            </a:r>
            <a:endParaRPr lang="ko-KR" altLang="en-US" sz="900" b="1" kern="0" dirty="0">
              <a:solidFill>
                <a:srgbClr val="0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3080792" y="3837373"/>
            <a:ext cx="1" cy="527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160377" y="4495067"/>
          <a:ext cx="9562908" cy="1420644"/>
        </p:xfrm>
        <a:graphic>
          <a:graphicData uri="http://schemas.openxmlformats.org/drawingml/2006/table">
            <a:tbl>
              <a:tblPr/>
              <a:tblGrid>
                <a:gridCol w="670607">
                  <a:extLst>
                    <a:ext uri="{9D8B030D-6E8A-4147-A177-3AD203B41FA5}">
                      <a16:colId xmlns:a16="http://schemas.microsoft.com/office/drawing/2014/main" val="4160386524"/>
                    </a:ext>
                  </a:extLst>
                </a:gridCol>
                <a:gridCol w="670607">
                  <a:extLst>
                    <a:ext uri="{9D8B030D-6E8A-4147-A177-3AD203B41FA5}">
                      <a16:colId xmlns:a16="http://schemas.microsoft.com/office/drawing/2014/main" val="4257588312"/>
                    </a:ext>
                  </a:extLst>
                </a:gridCol>
                <a:gridCol w="670607">
                  <a:extLst>
                    <a:ext uri="{9D8B030D-6E8A-4147-A177-3AD203B41FA5}">
                      <a16:colId xmlns:a16="http://schemas.microsoft.com/office/drawing/2014/main" val="1775417630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3615430230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3231578064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848908128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1720865118"/>
                    </a:ext>
                  </a:extLst>
                </a:gridCol>
                <a:gridCol w="677975">
                  <a:extLst>
                    <a:ext uri="{9D8B030D-6E8A-4147-A177-3AD203B41FA5}">
                      <a16:colId xmlns:a16="http://schemas.microsoft.com/office/drawing/2014/main" val="765771791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1435177449"/>
                    </a:ext>
                  </a:extLst>
                </a:gridCol>
                <a:gridCol w="776233">
                  <a:extLst>
                    <a:ext uri="{9D8B030D-6E8A-4147-A177-3AD203B41FA5}">
                      <a16:colId xmlns:a16="http://schemas.microsoft.com/office/drawing/2014/main" val="266735870"/>
                    </a:ext>
                  </a:extLst>
                </a:gridCol>
                <a:gridCol w="670607">
                  <a:extLst>
                    <a:ext uri="{9D8B030D-6E8A-4147-A177-3AD203B41FA5}">
                      <a16:colId xmlns:a16="http://schemas.microsoft.com/office/drawing/2014/main" val="3483432278"/>
                    </a:ext>
                  </a:extLst>
                </a:gridCol>
                <a:gridCol w="776233">
                  <a:extLst>
                    <a:ext uri="{9D8B030D-6E8A-4147-A177-3AD203B41FA5}">
                      <a16:colId xmlns:a16="http://schemas.microsoft.com/office/drawing/2014/main" val="827248241"/>
                    </a:ext>
                  </a:extLst>
                </a:gridCol>
                <a:gridCol w="284947">
                  <a:extLst>
                    <a:ext uri="{9D8B030D-6E8A-4147-A177-3AD203B41FA5}">
                      <a16:colId xmlns:a16="http://schemas.microsoft.com/office/drawing/2014/main" val="2117356307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81355755"/>
                    </a:ext>
                  </a:extLst>
                </a:gridCol>
                <a:gridCol w="569894">
                  <a:extLst>
                    <a:ext uri="{9D8B030D-6E8A-4147-A177-3AD203B41FA5}">
                      <a16:colId xmlns:a16="http://schemas.microsoft.com/office/drawing/2014/main" val="1051493785"/>
                    </a:ext>
                  </a:extLst>
                </a:gridCol>
                <a:gridCol w="375834">
                  <a:extLst>
                    <a:ext uri="{9D8B030D-6E8A-4147-A177-3AD203B41FA5}">
                      <a16:colId xmlns:a16="http://schemas.microsoft.com/office/drawing/2014/main" val="1259896652"/>
                    </a:ext>
                  </a:extLst>
                </a:gridCol>
              </a:tblGrid>
              <a:tr h="2367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지역본부코드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지역본부명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지역본부장명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지역단코드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지역단명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지역단장명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지역국코드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지역국장명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북큐레이터번호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북큐레이터명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직급명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재진단건수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유입경로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퍼센트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049965"/>
                  </a:ext>
                </a:extLst>
              </a:tr>
              <a:tr h="23677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51322286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강원지역본부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51322710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강원지역단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51259322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이명희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13858705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김수현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북큐레이터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북패드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995851"/>
                  </a:ext>
                </a:extLst>
              </a:tr>
              <a:tr h="23677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51322286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강원지역본부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51322710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강원지역단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51259322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이명희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13171981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김희영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수석북큐레이터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라운지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463950"/>
                  </a:ext>
                </a:extLst>
              </a:tr>
              <a:tr h="23677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51322286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강원지역본부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51322710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강원지역단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51259322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이명희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13145499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박란희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지도팀장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북패드 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220882"/>
                  </a:ext>
                </a:extLst>
              </a:tr>
              <a:tr h="23677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51322286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강원지역본부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51322710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강원지역단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51259322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이명희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13129521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최현주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지도팀장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가망고객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699768"/>
                  </a:ext>
                </a:extLst>
              </a:tr>
              <a:tr h="23677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51322286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강원지역본부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51322710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강원지역단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김현수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51259322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지역국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이명희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13105951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함미선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수석북큐레이터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가망고객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6593" marR="6593" marT="65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063007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 bwMode="auto">
          <a:xfrm>
            <a:off x="9291238" y="4457398"/>
            <a:ext cx="432047" cy="149598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88504" y="3806982"/>
            <a:ext cx="1" cy="527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ko-KR" dirty="0" smtClean="0">
                <a:latin typeface="+mn-lt"/>
                <a:cs typeface="Times New Roman" pitchFamily="18" charset="0"/>
              </a:rPr>
              <a:t>AI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독서진단 </a:t>
            </a:r>
            <a:r>
              <a:rPr lang="en-US" altLang="ko-KR" dirty="0">
                <a:latin typeface="+mn-lt"/>
                <a:cs typeface="Times New Roman" pitchFamily="18" charset="0"/>
              </a:rPr>
              <a:t>–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One to One – 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검사결과정보 연동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&amp; 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알림톡 발송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028928"/>
              </p:ext>
            </p:extLst>
          </p:nvPr>
        </p:nvGraphicFramePr>
        <p:xfrm>
          <a:off x="7764422" y="823848"/>
          <a:ext cx="2141226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56880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900" b="1" dirty="0" smtClean="0">
                          <a:solidFill>
                            <a:schemeClr val="accent4"/>
                          </a:solidFill>
                        </a:rPr>
                        <a:t>독서진단 검사결과</a:t>
                      </a:r>
                      <a:r>
                        <a:rPr lang="ko-KR" altLang="en-US" sz="900" b="1" baseline="0" dirty="0" smtClean="0">
                          <a:solidFill>
                            <a:schemeClr val="accent4"/>
                          </a:solidFill>
                        </a:rPr>
                        <a:t> 연동 및 알림톡 발송</a:t>
                      </a:r>
                    </a:p>
                    <a:p>
                      <a:pPr algn="l"/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i="0" dirty="0" smtClean="0">
                          <a:solidFill>
                            <a:schemeClr val="tx1"/>
                          </a:solidFill>
                        </a:rPr>
                        <a:t>검사결과 업데이트</a:t>
                      </a:r>
                      <a:endParaRPr lang="en-US" altLang="ko-KR" sz="900" b="1" i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</a:rPr>
                        <a:t>원투원에서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</a:rPr>
                        <a:t>일배치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</a:rPr>
                        <a:t> 형태로 독서진단 서버로 요청하면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</a:rPr>
                        <a:t>전일 기준 </a:t>
                      </a:r>
                      <a:r>
                        <a:rPr lang="ko-KR" altLang="en-US" sz="900" b="0" i="0" dirty="0" err="1" smtClean="0">
                          <a:solidFill>
                            <a:schemeClr val="tx1"/>
                          </a:solidFill>
                        </a:rPr>
                        <a:t>진단내역</a:t>
                      </a:r>
                      <a:r>
                        <a:rPr lang="ko-KR" altLang="en-US" sz="900" b="0" i="0" dirty="0" smtClean="0">
                          <a:solidFill>
                            <a:schemeClr val="tx1"/>
                          </a:solidFill>
                        </a:rPr>
                        <a:t> 추가된 회원의 리스트를 응답</a:t>
                      </a:r>
                      <a:r>
                        <a:rPr lang="en-US" altLang="ko-KR" sz="900" b="0" i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631572"/>
                  </a:ext>
                </a:extLst>
              </a:tr>
              <a:tr h="282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i="0" baseline="0" dirty="0" smtClean="0">
                          <a:solidFill>
                            <a:schemeClr val="tx1"/>
                          </a:solidFill>
                        </a:rPr>
                        <a:t>검사 결과 업데이트</a:t>
                      </a:r>
                      <a:endParaRPr lang="en-US" altLang="ko-KR" sz="900" b="1" i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회원의 상세정보 화면에서 해당 회원의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</a:rPr>
                        <a:t>진단내역을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 요청하면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실시간으로 업데이트된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</a:rPr>
                        <a:t>진단내역을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 응답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282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1" i="0" baseline="0" dirty="0" smtClean="0">
                          <a:solidFill>
                            <a:schemeClr val="tx1"/>
                          </a:solidFill>
                        </a:rPr>
                        <a:t>업데이트 정보 발송</a:t>
                      </a:r>
                      <a:endParaRPr lang="en-US" altLang="ko-KR" sz="900" b="1" i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</a:rPr>
                        <a:t>원투원에서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</a:rPr>
                        <a:t>일배치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 형태로 독서진단 서버의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</a:rPr>
                        <a:t>진단내역을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 업데이트 받는 시점에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검사 완료 </a:t>
                      </a:r>
                      <a:r>
                        <a:rPr lang="ko-KR" altLang="en-US" sz="900" b="0" i="0" baseline="0" dirty="0" err="1" smtClean="0">
                          <a:solidFill>
                            <a:schemeClr val="tx1"/>
                          </a:solidFill>
                        </a:rPr>
                        <a:t>알림톡을</a:t>
                      </a:r>
                      <a:r>
                        <a:rPr lang="ko-KR" altLang="en-US" sz="900" b="0" i="0" baseline="0" dirty="0" smtClean="0">
                          <a:solidFill>
                            <a:schemeClr val="tx1"/>
                          </a:solidFill>
                        </a:rPr>
                        <a:t> 교사에게 발송</a:t>
                      </a:r>
                      <a:r>
                        <a:rPr lang="en-US" altLang="ko-KR" sz="900" b="0" i="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41713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</a:rPr>
              <a:t>Description</a:t>
            </a:r>
            <a:endParaRPr lang="ko-KR" altLang="en-US" sz="923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432596" y="1196752"/>
            <a:ext cx="2279252" cy="164463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latin typeface="+mn-ea"/>
              </a:rPr>
              <a:t>One-to-One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776536" y="1483628"/>
            <a:ext cx="5184576" cy="2606600"/>
          </a:xfrm>
          <a:prstGeom prst="rect">
            <a:avLst/>
          </a:prstGeom>
          <a:noFill/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948829" y="1767065"/>
            <a:ext cx="3195590" cy="2481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회원 선택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48834" y="2343129"/>
            <a:ext cx="1033785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검사지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URL 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발송</a:t>
            </a:r>
            <a:endParaRPr lang="en-US" altLang="ko-KR" sz="1000" b="1" kern="0" dirty="0" smtClean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알림톡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262533" y="2015184"/>
            <a:ext cx="0" cy="327945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 bwMode="auto">
          <a:xfrm>
            <a:off x="2087874" y="2343129"/>
            <a:ext cx="979835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이력 조회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342653" y="2015181"/>
            <a:ext cx="0" cy="327948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 bwMode="auto">
          <a:xfrm>
            <a:off x="3164584" y="2343129"/>
            <a:ext cx="979835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결과 인쇄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422773" y="2012961"/>
            <a:ext cx="0" cy="330168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 bwMode="auto">
          <a:xfrm>
            <a:off x="1928664" y="2894364"/>
            <a:ext cx="1768710" cy="4222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검사 결과 업데이트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rgbClr val="000000"/>
                </a:solidFill>
                <a:latin typeface="+mn-ea"/>
              </a:rPr>
              <a:t>실시간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342653" y="2691912"/>
            <a:ext cx="0" cy="202450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 bwMode="auto">
          <a:xfrm>
            <a:off x="4363553" y="1767065"/>
            <a:ext cx="1487874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검사 결과 업데이트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순서도: 연결자 31"/>
          <p:cNvSpPr/>
          <p:nvPr/>
        </p:nvSpPr>
        <p:spPr bwMode="auto">
          <a:xfrm>
            <a:off x="4285309" y="1681189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1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359349" y="2343129"/>
            <a:ext cx="1492078" cy="34878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6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업데이트 정보 발송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알림톡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34" name="순서도: 연결자 33"/>
          <p:cNvSpPr/>
          <p:nvPr/>
        </p:nvSpPr>
        <p:spPr bwMode="auto">
          <a:xfrm>
            <a:off x="1784648" y="2815312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2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순서도: 연결자 34"/>
          <p:cNvSpPr/>
          <p:nvPr/>
        </p:nvSpPr>
        <p:spPr bwMode="auto">
          <a:xfrm>
            <a:off x="4289881" y="2223629"/>
            <a:ext cx="163635" cy="163635"/>
          </a:xfrm>
          <a:prstGeom prst="flowChartConnector">
            <a:avLst/>
          </a:prstGeom>
          <a:solidFill>
            <a:srgbClr val="FFC000"/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kern="0" dirty="0" smtClean="0">
                <a:solidFill>
                  <a:srgbClr val="000000"/>
                </a:solidFill>
                <a:latin typeface="+mn-ea"/>
              </a:rPr>
              <a:t>3</a:t>
            </a:r>
            <a:endParaRPr lang="ko-KR" altLang="en-US" sz="9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745088" y="4057792"/>
            <a:ext cx="3863007" cy="2160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7517932" y="5975598"/>
            <a:ext cx="317318" cy="170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smtClean="0">
                <a:solidFill>
                  <a:srgbClr val="000000"/>
                </a:solidFill>
                <a:latin typeface="+mn-ea"/>
              </a:rPr>
              <a:t>확인</a:t>
            </a:r>
            <a:endParaRPr lang="ko-KR" altLang="en-US" sz="8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5821245" y="4129800"/>
            <a:ext cx="1286535" cy="180909"/>
          </a:xfrm>
          <a:prstGeom prst="rect">
            <a:avLst/>
          </a:prstGeom>
          <a:solidFill>
            <a:schemeClr val="accent6"/>
          </a:solidFill>
          <a:ln w="12700">
            <a:solidFill>
              <a:schemeClr val="accent6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36000" tIns="0" rIns="0" bIns="0" rtlCol="0" anchor="ctr"/>
          <a:lstStyle/>
          <a:p>
            <a:pPr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kern="0" dirty="0" smtClean="0">
                <a:solidFill>
                  <a:schemeClr val="bg1"/>
                </a:solidFill>
                <a:latin typeface="+mn-ea"/>
              </a:rPr>
              <a:t>전송 메시지 확인</a:t>
            </a:r>
            <a:endParaRPr lang="ko-KR" altLang="en-US" sz="8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27540" y="4308518"/>
            <a:ext cx="3691869" cy="1595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norm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>
                <a:solidFill>
                  <a:srgbClr val="000000"/>
                </a:solidFill>
              </a:rPr>
              <a:t>** </a:t>
            </a:r>
            <a:r>
              <a:rPr lang="ko-KR" altLang="en-US" sz="800" kern="0" dirty="0" err="1">
                <a:solidFill>
                  <a:srgbClr val="000000"/>
                </a:solidFill>
              </a:rPr>
              <a:t>북클럽</a:t>
            </a:r>
            <a:r>
              <a:rPr lang="ko-KR" altLang="en-US" sz="800" kern="0" dirty="0">
                <a:solidFill>
                  <a:srgbClr val="000000"/>
                </a:solidFill>
              </a:rPr>
              <a:t> </a:t>
            </a:r>
            <a:r>
              <a:rPr lang="ko-KR" altLang="en-US" sz="800" kern="0" dirty="0" err="1">
                <a:solidFill>
                  <a:srgbClr val="000000"/>
                </a:solidFill>
              </a:rPr>
              <a:t>북큐레이터님들께</a:t>
            </a:r>
            <a:r>
              <a:rPr lang="ko-KR" altLang="en-US" sz="800" kern="0" dirty="0">
                <a:solidFill>
                  <a:srgbClr val="000000"/>
                </a:solidFill>
              </a:rPr>
              <a:t> 안내되는 </a:t>
            </a:r>
            <a:r>
              <a:rPr lang="ko-KR" altLang="en-US" sz="800" kern="0" dirty="0" err="1">
                <a:solidFill>
                  <a:srgbClr val="000000"/>
                </a:solidFill>
              </a:rPr>
              <a:t>알림톡입니다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800" kern="0" dirty="0">
                <a:solidFill>
                  <a:srgbClr val="000000"/>
                </a:solidFill>
              </a:rPr>
              <a:t>[AI</a:t>
            </a:r>
            <a:r>
              <a:rPr lang="ko-KR" altLang="en-US" sz="800" kern="0" dirty="0">
                <a:solidFill>
                  <a:srgbClr val="000000"/>
                </a:solidFill>
              </a:rPr>
              <a:t>독서진단</a:t>
            </a:r>
            <a:r>
              <a:rPr lang="en-US" altLang="ko-KR" sz="800" kern="0" dirty="0">
                <a:solidFill>
                  <a:srgbClr val="000000"/>
                </a:solidFill>
              </a:rPr>
              <a:t>] </a:t>
            </a:r>
            <a:r>
              <a:rPr lang="ko-KR" altLang="en-US" sz="800" kern="0" dirty="0" err="1">
                <a:solidFill>
                  <a:srgbClr val="000000"/>
                </a:solidFill>
              </a:rPr>
              <a:t>알리미</a:t>
            </a:r>
            <a:endParaRPr lang="ko-KR" altLang="en-US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solidFill>
                  <a:srgbClr val="000000"/>
                </a:solidFill>
              </a:rPr>
              <a:t>또또사랑</a:t>
            </a:r>
            <a:r>
              <a:rPr lang="ko-KR" altLang="en-US" sz="800" kern="0" dirty="0">
                <a:solidFill>
                  <a:srgbClr val="000000"/>
                </a:solidFill>
              </a:rPr>
              <a:t>♡ </a:t>
            </a:r>
            <a:r>
              <a:rPr lang="en-US" altLang="ko-KR" sz="800" kern="0" dirty="0">
                <a:solidFill>
                  <a:srgbClr val="000000"/>
                </a:solidFill>
              </a:rPr>
              <a:t>#{</a:t>
            </a:r>
            <a:r>
              <a:rPr lang="ko-KR" altLang="en-US" sz="800" kern="0" dirty="0" err="1">
                <a:solidFill>
                  <a:srgbClr val="000000"/>
                </a:solidFill>
              </a:rPr>
              <a:t>자녀명</a:t>
            </a:r>
            <a:r>
              <a:rPr lang="en-US" altLang="ko-KR" sz="800" kern="0" dirty="0">
                <a:solidFill>
                  <a:srgbClr val="000000"/>
                </a:solidFill>
              </a:rPr>
              <a:t>}</a:t>
            </a:r>
            <a:r>
              <a:rPr lang="ko-KR" altLang="en-US" sz="800" kern="0" dirty="0">
                <a:solidFill>
                  <a:srgbClr val="000000"/>
                </a:solidFill>
              </a:rPr>
              <a:t>의 </a:t>
            </a:r>
            <a:r>
              <a:rPr lang="en-US" altLang="ko-KR" sz="800" kern="0" dirty="0">
                <a:solidFill>
                  <a:srgbClr val="000000"/>
                </a:solidFill>
              </a:rPr>
              <a:t>AI</a:t>
            </a:r>
            <a:r>
              <a:rPr lang="ko-KR" altLang="en-US" sz="800" kern="0" dirty="0" err="1">
                <a:solidFill>
                  <a:srgbClr val="000000"/>
                </a:solidFill>
              </a:rPr>
              <a:t>독서진단이</a:t>
            </a:r>
            <a:r>
              <a:rPr lang="ko-KR" altLang="en-US" sz="800" kern="0" dirty="0">
                <a:solidFill>
                  <a:srgbClr val="000000"/>
                </a:solidFill>
              </a:rPr>
              <a:t> 완료되었습니다</a:t>
            </a:r>
            <a:r>
              <a:rPr lang="en-US" altLang="ko-KR" sz="800" kern="0" dirty="0">
                <a:solidFill>
                  <a:srgbClr val="000000"/>
                </a:solidFill>
              </a:rPr>
              <a:t>. </a:t>
            </a:r>
            <a:r>
              <a:rPr lang="ko-KR" altLang="en-US" sz="800" kern="0" dirty="0">
                <a:solidFill>
                  <a:srgbClr val="000000"/>
                </a:solidFill>
              </a:rPr>
              <a:t>상세한 검사 </a:t>
            </a:r>
            <a:r>
              <a:rPr lang="ko-KR" altLang="en-US" sz="800" kern="0" dirty="0" err="1">
                <a:solidFill>
                  <a:srgbClr val="000000"/>
                </a:solidFill>
              </a:rPr>
              <a:t>결과정보는</a:t>
            </a:r>
            <a:r>
              <a:rPr lang="ko-KR" altLang="en-US" sz="800" kern="0" dirty="0">
                <a:solidFill>
                  <a:srgbClr val="000000"/>
                </a:solidFill>
              </a:rPr>
              <a:t> </a:t>
            </a:r>
            <a:r>
              <a:rPr lang="en-US" altLang="ko-KR" sz="800" kern="0" dirty="0">
                <a:solidFill>
                  <a:srgbClr val="000000"/>
                </a:solidFill>
              </a:rPr>
              <a:t>e</a:t>
            </a:r>
            <a:r>
              <a:rPr lang="ko-KR" altLang="en-US" sz="800" kern="0" dirty="0" err="1">
                <a:solidFill>
                  <a:srgbClr val="000000"/>
                </a:solidFill>
              </a:rPr>
              <a:t>북클럽통의</a:t>
            </a:r>
            <a:r>
              <a:rPr lang="ko-KR" altLang="en-US" sz="800" kern="0" dirty="0">
                <a:solidFill>
                  <a:srgbClr val="000000"/>
                </a:solidFill>
              </a:rPr>
              <a:t> </a:t>
            </a:r>
            <a:r>
              <a:rPr lang="ko-KR" altLang="en-US" sz="800" kern="0" dirty="0" err="1">
                <a:solidFill>
                  <a:srgbClr val="000000"/>
                </a:solidFill>
              </a:rPr>
              <a:t>원투원</a:t>
            </a:r>
            <a:r>
              <a:rPr lang="ko-KR" altLang="en-US" sz="800" kern="0" dirty="0">
                <a:solidFill>
                  <a:srgbClr val="000000"/>
                </a:solidFill>
              </a:rPr>
              <a:t> 시스템을 통해 확인 가능하시고 회원의 독서지도와 학부모 상담에 활용해주세요</a:t>
            </a:r>
            <a:r>
              <a:rPr lang="en-US" altLang="ko-KR" sz="800" kern="0" dirty="0">
                <a:solidFill>
                  <a:srgbClr val="000000"/>
                </a:solidFill>
              </a:rPr>
              <a:t>.^^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800" kern="0" dirty="0">
              <a:solidFill>
                <a:srgbClr val="000000"/>
              </a:solidFill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kern="0" dirty="0" err="1">
                <a:solidFill>
                  <a:srgbClr val="000000"/>
                </a:solidFill>
              </a:rPr>
              <a:t>이번달</a:t>
            </a:r>
            <a:r>
              <a:rPr lang="ko-KR" altLang="en-US" sz="800" kern="0" dirty="0">
                <a:solidFill>
                  <a:srgbClr val="000000"/>
                </a:solidFill>
              </a:rPr>
              <a:t> 누적 </a:t>
            </a:r>
            <a:r>
              <a:rPr lang="en-US" altLang="ko-KR" sz="800" kern="0" dirty="0">
                <a:solidFill>
                  <a:srgbClr val="000000"/>
                </a:solidFill>
              </a:rPr>
              <a:t>AI</a:t>
            </a:r>
            <a:r>
              <a:rPr lang="ko-KR" altLang="en-US" sz="800" kern="0" dirty="0">
                <a:solidFill>
                  <a:srgbClr val="000000"/>
                </a:solidFill>
              </a:rPr>
              <a:t>독서진단 완료 회원은 </a:t>
            </a:r>
            <a:r>
              <a:rPr lang="en-US" altLang="ko-KR" sz="800" kern="0" dirty="0">
                <a:solidFill>
                  <a:srgbClr val="000000"/>
                </a:solidFill>
              </a:rPr>
              <a:t>#{</a:t>
            </a:r>
            <a:r>
              <a:rPr lang="ko-KR" altLang="en-US" sz="800" kern="0" dirty="0" err="1">
                <a:solidFill>
                  <a:srgbClr val="000000"/>
                </a:solidFill>
              </a:rPr>
              <a:t>회원수</a:t>
            </a:r>
            <a:r>
              <a:rPr lang="en-US" altLang="ko-KR" sz="800" kern="0" dirty="0">
                <a:solidFill>
                  <a:srgbClr val="000000"/>
                </a:solidFill>
              </a:rPr>
              <a:t>}</a:t>
            </a:r>
            <a:r>
              <a:rPr lang="ko-KR" altLang="en-US" sz="800" kern="0" dirty="0">
                <a:solidFill>
                  <a:srgbClr val="000000"/>
                </a:solidFill>
              </a:rPr>
              <a:t>명 입니다</a:t>
            </a:r>
            <a:r>
              <a:rPr lang="en-US" altLang="ko-KR" sz="800" kern="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12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>
                <a:cs typeface="Times New Roman" pitchFamily="18" charset="0"/>
              </a:rPr>
              <a:t>AI</a:t>
            </a:r>
            <a:r>
              <a:rPr lang="ko-KR" altLang="en-US" dirty="0" smtClean="0">
                <a:cs typeface="Times New Roman" pitchFamily="18" charset="0"/>
              </a:rPr>
              <a:t>독서진단 </a:t>
            </a:r>
            <a:r>
              <a:rPr lang="en-US" altLang="ko-KR" dirty="0">
                <a:cs typeface="Times New Roman" pitchFamily="18" charset="0"/>
              </a:rPr>
              <a:t>– </a:t>
            </a:r>
            <a:r>
              <a:rPr lang="en-US" altLang="ko-KR" dirty="0" smtClean="0">
                <a:cs typeface="Times New Roman" pitchFamily="18" charset="0"/>
              </a:rPr>
              <a:t>i</a:t>
            </a:r>
            <a:r>
              <a:rPr lang="ko-KR" altLang="en-US" dirty="0" smtClean="0">
                <a:cs typeface="Times New Roman" pitchFamily="18" charset="0"/>
              </a:rPr>
              <a:t>큐레이터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97545"/>
              </p:ext>
            </p:extLst>
          </p:nvPr>
        </p:nvGraphicFramePr>
        <p:xfrm>
          <a:off x="7764422" y="823746"/>
          <a:ext cx="2141226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156982">
                <a:tc gridSpan="2">
                  <a:txBody>
                    <a:bodyPr/>
                    <a:lstStyle/>
                    <a:p>
                      <a:pPr algn="l"/>
                      <a:endParaRPr lang="en-US" altLang="ko-KR" sz="900" b="1" dirty="0" smtClean="0">
                        <a:solidFill>
                          <a:schemeClr val="accent4"/>
                        </a:solidFill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030892"/>
                  </a:ext>
                </a:extLst>
              </a:tr>
              <a:tr h="149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337870"/>
                  </a:ext>
                </a:extLst>
              </a:tr>
              <a:tr h="136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060559"/>
                  </a:ext>
                </a:extLst>
              </a:tr>
            </a:tbl>
          </a:graphicData>
        </a:graphic>
      </p:graphicFrame>
      <p:sp>
        <p:nvSpPr>
          <p:cNvPr id="60" name="직사각형 59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1662886" y="2768134"/>
            <a:ext cx="6220188" cy="12497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0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상담 방식에 대한 정책 확인 </a:t>
            </a:r>
            <a:r>
              <a:rPr lang="ko-KR" altLang="en-US" sz="1400" b="1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필요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ko-KR" altLang="en-US" sz="1400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94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검사 기준 정책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</a:rPr>
              <a:t>추가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itchFamily="18" charset="0"/>
              </a:rPr>
              <a:t>. 2018.11.13)</a:t>
            </a:r>
            <a:endParaRPr lang="ko-KR" altLang="en-US" dirty="0">
              <a:latin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128464" y="692696"/>
            <a:ext cx="9649072" cy="59766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 이력 관리 기준은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회원기준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으로 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같은 회원에 대해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큐레이터가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변경되더라도 회원을 기준으로 이력을 관리한다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기준이 되는 회원 정보는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부모이름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부모생년월일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부모전화번호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부모성별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아이이름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아이성별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이다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가망회원의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재검사 시기가 도래하지 않아도 검사를 진행할 수 있다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마지막 검사로부터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개월이 되지 않았을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신규검사로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진행한다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마지막 검사로부터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개월이 지났을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재검사로 진행한다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 1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일에 검사완료 후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6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개월이 되는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일 이전 어느 날짜에도 추가 검사가 가능하다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초등학생의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1,2</a:t>
            </a:r>
            <a:r>
              <a:rPr lang="ko-KR" altLang="en-US" sz="1000" b="1" kern="0" dirty="0">
                <a:solidFill>
                  <a:schemeClr val="bg1">
                    <a:lumMod val="50000"/>
                  </a:schemeClr>
                </a:solidFill>
              </a:rPr>
              <a:t>월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검사에 대한 기준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초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1~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초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의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1,2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월에 검사를 진행하는 경우에도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검사지를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선택하지 않고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나이 기준으로 검사를 진행한다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한 학년에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번의 검사를 진행하는 경우가 생길 수 있는데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 문항은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신규검사와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재검사 두가지 세트만 존재하므로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같은 학년에 세번째 검사는 진행이 어렵다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예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 2019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년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학년으로 진학하는 아이가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월에 검사를 진행하는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4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학년 검사를 진행하도록 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인증화면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세션 시간 제한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인증화면의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세션 유지 시간은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시간으로 제한한다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향후 제한 시간의 변동은 가능하다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해당 앱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브라우저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를 닫거나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시간동안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입력이 없을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세션은 종료되고 인증화면으로 다시 접속하게 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5.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 유효기간 제한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 완료를 위한 기간에 대한 제한은 필요하다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- 2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주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(14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일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로 제한하며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향후 변동 가능하다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- 2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주가 지날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완료되지 않은 검사는 초기화되어 처음부터 다시 진행하도록 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 (DB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에서는 이력 보존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6.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유아용 문항만 진행 가능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- 49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개월 이상인 아이에 대한 검사일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메인 화면에서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유아동 검사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로 진행할 수 있는 선택 메뉴를 노출한다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7.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검사지 북큐레이터 제공 여부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PDF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인쇄 버전으로 디자인 가능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해당 파일 웅진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북클럽통 자료실에 업로드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단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 문항만 확인 가능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정답 제공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X , 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지면 검사 진행 불가능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8.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본인인증 화면에서 개인 정보 사용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"000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님의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문구 추가로 본인인증 적합성을 높임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본인인증 화면 기획 시안 오면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정보보호팀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검토 진행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사업팀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​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9.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 초기화 버튼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고객에게 바로 제공하지 않음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관리 방법 및 기준 정의가 우선된 후에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관리 기능 구현 상세 논의 가능함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7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latin typeface="+mn-lt"/>
                <a:cs typeface="Times New Roman" pitchFamily="18" charset="0"/>
              </a:rPr>
              <a:t>메인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– 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검사 기준 정책</a:t>
            </a:r>
            <a:r>
              <a:rPr lang="en-US" altLang="ko-KR" dirty="0">
                <a:latin typeface="+mn-lt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(</a:t>
            </a:r>
            <a:r>
              <a:rPr lang="ko-KR" altLang="en-US" dirty="0" smtClean="0">
                <a:latin typeface="+mn-lt"/>
                <a:cs typeface="Times New Roman" pitchFamily="18" charset="0"/>
              </a:rPr>
              <a:t>추가</a:t>
            </a:r>
            <a:r>
              <a:rPr lang="en-US" altLang="ko-KR" dirty="0" smtClean="0">
                <a:latin typeface="+mn-lt"/>
                <a:cs typeface="Times New Roman" pitchFamily="18" charset="0"/>
              </a:rPr>
              <a:t>. 2018.11.27)</a:t>
            </a:r>
            <a:endParaRPr lang="ko-KR" altLang="en-US" dirty="0">
              <a:latin typeface="+mn-lt"/>
              <a:cs typeface="Times New Roman" pitchFamily="18" charset="0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128464" y="692696"/>
            <a:ext cx="9649072" cy="59766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square" lIns="0" tIns="72000" rIns="0" bIns="0" rtlCol="0" anchor="t">
            <a:no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1000" kern="0" dirty="0" err="1" smtClean="0">
                <a:solidFill>
                  <a:schemeClr val="bg1">
                    <a:lumMod val="50000"/>
                  </a:schemeClr>
                </a:solidFill>
              </a:rPr>
              <a:t>가망고객의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 경우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결과를 보여주지 않고 </a:t>
            </a:r>
            <a:r>
              <a:rPr lang="ko-KR" altLang="en-US" sz="1000" kern="0" dirty="0" err="1" smtClean="0">
                <a:solidFill>
                  <a:schemeClr val="bg1">
                    <a:lumMod val="50000"/>
                  </a:schemeClr>
                </a:solidFill>
              </a:rPr>
              <a:t>샘플성격의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 결과 화면을 노출한다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앞서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(2018.11.13)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번 내용에 대한 변경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- PDF 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버전의 검사지 제공은 별도 개발작업의 구현이 아닌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별도 교육자료로 제작한다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 URL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를 통한 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웹페이지로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 접속할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 URL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복사하여 다른 기기에서 접속이 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가능하다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- (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이종기기에서 동시에 같은 문제를 푸는 경우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먼저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다음문제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버튼을 통해 저장한 상태에서 다른 기기에서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다음문제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버튼을 통해 저장을 시도하는 경우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마지막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동작 내용으로 답안을 덮어 쓴다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- (</a:t>
            </a: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이종기기에서 동시에 같은 문제를 푸는데 마지막 문제인 경우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kern="0" dirty="0" smtClean="0">
                <a:solidFill>
                  <a:schemeClr val="bg1">
                    <a:lumMod val="50000"/>
                  </a:schemeClr>
                </a:solidFill>
              </a:rPr>
              <a:t>먼저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검사완료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버튼을 통해 해당 검사가 완료된 상태에서 다른 기기에서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검사완료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혹은 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ko-KR" altLang="en-US" sz="1000" kern="0" dirty="0" err="1">
                <a:solidFill>
                  <a:schemeClr val="bg1">
                    <a:lumMod val="50000"/>
                  </a:schemeClr>
                </a:solidFill>
              </a:rPr>
              <a:t>다음문제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'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버튼을 통해 저장을 시도하는 경우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다른 기기에서 검사 완료되었습니다</a:t>
            </a:r>
            <a:r>
              <a:rPr lang="en-US" altLang="ko-KR" sz="1000" kern="0" dirty="0">
                <a:solidFill>
                  <a:schemeClr val="bg1">
                    <a:lumMod val="50000"/>
                  </a:schemeClr>
                </a:solidFill>
              </a:rPr>
              <a:t>." </a:t>
            </a:r>
            <a:r>
              <a:rPr lang="ko-KR" altLang="en-US" sz="1000" kern="0" dirty="0">
                <a:solidFill>
                  <a:schemeClr val="bg1">
                    <a:lumMod val="50000"/>
                  </a:schemeClr>
                </a:solidFill>
              </a:rPr>
              <a:t>메시지 출력 후 메인 화면으로 이동 시킨다</a:t>
            </a:r>
            <a:r>
              <a:rPr lang="en-US" altLang="ko-KR" sz="1000" kern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메인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검사 기준 정책</a:t>
            </a:r>
            <a:r>
              <a:rPr lang="en-US" altLang="ko-KR" dirty="0">
                <a:cs typeface="Times New Roman" pitchFamily="18" charset="0"/>
              </a:rPr>
              <a:t> </a:t>
            </a:r>
            <a:r>
              <a:rPr lang="en-US" altLang="ko-KR" dirty="0" smtClean="0">
                <a:cs typeface="Times New Roman" pitchFamily="18" charset="0"/>
              </a:rPr>
              <a:t>(</a:t>
            </a:r>
            <a:r>
              <a:rPr lang="ko-KR" altLang="en-US" dirty="0" smtClean="0">
                <a:cs typeface="Times New Roman" pitchFamily="18" charset="0"/>
              </a:rPr>
              <a:t>추가</a:t>
            </a:r>
            <a:r>
              <a:rPr lang="en-US" altLang="ko-KR" dirty="0" smtClean="0">
                <a:cs typeface="Times New Roman" pitchFamily="18" charset="0"/>
              </a:rPr>
              <a:t>. 2018.12.05)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5636" y="1844824"/>
            <a:ext cx="95398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  <a:cs typeface="Times New Roman" pitchFamily="18" charset="0"/>
              </a:rPr>
              <a:t>2. </a:t>
            </a:r>
            <a:r>
              <a:rPr lang="ko-KR" altLang="en-US" b="1" dirty="0" smtClean="0">
                <a:latin typeface="+mn-ea"/>
                <a:cs typeface="Times New Roman" pitchFamily="18" charset="0"/>
              </a:rPr>
              <a:t>검사 실시 및 결과지 보기</a:t>
            </a:r>
            <a:endParaRPr lang="en-US" altLang="ko-KR" b="1" dirty="0" smtClean="0">
              <a:latin typeface="+mn-ea"/>
              <a:cs typeface="Times New Roman" pitchFamily="18" charset="0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 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비대면 진행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/ 6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개월마다 실시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/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테블릿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PC(=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북패드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),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모바일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, PC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실시 가능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</a:rPr>
              <a:t>   </a:t>
            </a:r>
            <a:endParaRPr lang="en-US" altLang="ko-KR" sz="1600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 smtClean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 smtClean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 smtClean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     *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가망고객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회원등록 시 검사 결과 기록 유지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.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ko-KR" altLang="en-US" sz="1200" strike="sngStrike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삭제 선택 가능</a:t>
            </a:r>
            <a:r>
              <a:rPr lang="en-US" altLang="ko-KR" sz="1200" strike="sngStrike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상태만 변경하고 시스템에 이력은 삭제하지 않음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+mn-ea"/>
              <a:cs typeface="Times New Roman" pitchFamily="18" charset="0"/>
            </a:endParaRPr>
          </a:p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</a:rPr>
              <a:t>  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북큐레이터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AI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독서진단 알림 메시지 활용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ko-KR" altLang="en-US" sz="1400" dirty="0" err="1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원투원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시스템 기능 탑재 예정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05110"/>
              </p:ext>
            </p:extLst>
          </p:nvPr>
        </p:nvGraphicFramePr>
        <p:xfrm>
          <a:off x="632520" y="2507119"/>
          <a:ext cx="9005616" cy="17139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455">
                  <a:extLst>
                    <a:ext uri="{9D8B030D-6E8A-4147-A177-3AD203B41FA5}">
                      <a16:colId xmlns:a16="http://schemas.microsoft.com/office/drawing/2014/main" val="308014043"/>
                    </a:ext>
                  </a:extLst>
                </a:gridCol>
                <a:gridCol w="1529809">
                  <a:extLst>
                    <a:ext uri="{9D8B030D-6E8A-4147-A177-3AD203B41FA5}">
                      <a16:colId xmlns:a16="http://schemas.microsoft.com/office/drawing/2014/main" val="389579725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772010569"/>
                    </a:ext>
                  </a:extLst>
                </a:gridCol>
                <a:gridCol w="1384402">
                  <a:extLst>
                    <a:ext uri="{9D8B030D-6E8A-4147-A177-3AD203B41FA5}">
                      <a16:colId xmlns:a16="http://schemas.microsoft.com/office/drawing/2014/main" val="3390951473"/>
                    </a:ext>
                  </a:extLst>
                </a:gridCol>
                <a:gridCol w="1829488">
                  <a:extLst>
                    <a:ext uri="{9D8B030D-6E8A-4147-A177-3AD203B41FA5}">
                      <a16:colId xmlns:a16="http://schemas.microsoft.com/office/drawing/2014/main" val="4084190714"/>
                    </a:ext>
                  </a:extLst>
                </a:gridCol>
                <a:gridCol w="1615262">
                  <a:extLst>
                    <a:ext uri="{9D8B030D-6E8A-4147-A177-3AD203B41FA5}">
                      <a16:colId xmlns:a16="http://schemas.microsoft.com/office/drawing/2014/main" val="2854835017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검사 안내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검사 실시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열람 방법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결과지 정보 제공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실시 제한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횟수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기간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783339"/>
                  </a:ext>
                </a:extLst>
              </a:tr>
              <a:tr h="453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가망고객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알림톡</a:t>
                      </a:r>
                      <a:r>
                        <a:rPr lang="en-US" altLang="ko-KR" sz="1000" dirty="0" smtClean="0"/>
                        <a:t>(*</a:t>
                      </a:r>
                      <a:r>
                        <a:rPr lang="ko-KR" altLang="en-US" sz="1000" dirty="0" smtClean="0"/>
                        <a:t>전송 </a:t>
                      </a:r>
                      <a:r>
                        <a:rPr lang="ko-KR" altLang="en-US" sz="1000" dirty="0" err="1" smtClean="0"/>
                        <a:t>실패시</a:t>
                      </a:r>
                      <a:r>
                        <a:rPr lang="en-US" altLang="ko-KR" sz="1000" baseline="0" dirty="0" smtClean="0"/>
                        <a:t> SMS</a:t>
                      </a:r>
                      <a:r>
                        <a:rPr lang="ko-KR" altLang="en-US" sz="1000" baseline="0" dirty="0" smtClean="0"/>
                        <a:t>로 자동 대체 발송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모바일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북큐레이터 상담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2) </a:t>
                      </a:r>
                      <a:r>
                        <a:rPr lang="ko-KR" altLang="en-US" sz="1000" dirty="0" smtClean="0"/>
                        <a:t>북큐레이터 패드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제공하지 않음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AutoNum type="arabicParenR"/>
                      </a:pP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제한없음</a:t>
                      </a:r>
                      <a:endParaRPr lang="en-US" altLang="ko-KR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38751"/>
                  </a:ext>
                </a:extLst>
              </a:tr>
              <a:tr h="802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74282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알림톡</a:t>
                      </a:r>
                      <a:r>
                        <a:rPr lang="en-US" altLang="ko-KR" sz="1000" dirty="0" smtClean="0"/>
                        <a:t>(*</a:t>
                      </a:r>
                      <a:r>
                        <a:rPr lang="ko-KR" altLang="en-US" sz="1000" dirty="0" smtClean="0"/>
                        <a:t>전송 </a:t>
                      </a:r>
                      <a:r>
                        <a:rPr lang="ko-KR" altLang="en-US" sz="1000" dirty="0" err="1" smtClean="0"/>
                        <a:t>실패시</a:t>
                      </a:r>
                      <a:r>
                        <a:rPr lang="en-US" altLang="ko-KR" sz="1000" baseline="0" dirty="0" smtClean="0"/>
                        <a:t> SMS</a:t>
                      </a:r>
                      <a:r>
                        <a:rPr lang="ko-KR" altLang="en-US" sz="1000" baseline="0" dirty="0" smtClean="0"/>
                        <a:t>로 자동 대체 발송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000" dirty="0" smtClean="0"/>
                        <a:t>2) </a:t>
                      </a:r>
                      <a:r>
                        <a:rPr lang="ko-KR" altLang="en-US" sz="1000" dirty="0" smtClean="0"/>
                        <a:t>북패드 내 팝업</a:t>
                      </a:r>
                      <a:endParaRPr lang="en-US" altLang="ko-KR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모바일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2) </a:t>
                      </a:r>
                      <a:r>
                        <a:rPr lang="ko-KR" altLang="en-US" sz="1000" dirty="0" smtClean="0"/>
                        <a:t>라운지 앱은 적용 협의 중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라운지 앱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2) </a:t>
                      </a:r>
                      <a:r>
                        <a:rPr lang="ko-KR" altLang="en-US" sz="1000" dirty="0" smtClean="0"/>
                        <a:t>모바일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smtClean="0"/>
                        <a:t>전체 제공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6</a:t>
                      </a:r>
                      <a:r>
                        <a:rPr lang="ko-KR" altLang="en-US" sz="1000" dirty="0" smtClean="0"/>
                        <a:t>개월 마다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회 가능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37746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5638" y="786187"/>
            <a:ext cx="94524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1. </a:t>
            </a:r>
            <a:r>
              <a:rPr lang="ko-KR" altLang="en-US" b="1" dirty="0" err="1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원투원</a:t>
            </a:r>
            <a:r>
              <a:rPr lang="ko-KR" altLang="en-US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ko-KR" altLang="en-US" b="1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개발 우선</a:t>
            </a:r>
            <a:r>
              <a:rPr lang="en-US" altLang="ko-KR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웅진</a:t>
            </a:r>
            <a:r>
              <a:rPr lang="en-US" altLang="ko-KR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E</a:t>
            </a:r>
            <a:r>
              <a:rPr lang="ko-KR" altLang="en-US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북클럽통</a:t>
            </a:r>
            <a:r>
              <a:rPr lang="en-US" altLang="ko-KR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웅진</a:t>
            </a:r>
            <a:r>
              <a:rPr lang="en-US" altLang="ko-KR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M</a:t>
            </a:r>
            <a:r>
              <a:rPr lang="ko-KR" altLang="en-US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북클럽통</a:t>
            </a:r>
            <a:r>
              <a:rPr lang="en-US" altLang="ko-KR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)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      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필요 기능 정리 완료</a:t>
            </a:r>
            <a:r>
              <a:rPr lang="en-US" altLang="ko-KR" dirty="0"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㈜ 웅진과 협의 진행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예정</a:t>
            </a:r>
            <a:endParaRPr lang="en-US" altLang="ko-KR" dirty="0" smtClean="0">
              <a:latin typeface="맑은 고딕" panose="020B0503020000020004" pitchFamily="50" charset="-127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*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아이큐레이터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(=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모바일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김비서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): AI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itchFamily="18" charset="0"/>
                <a:sym typeface="Wingdings" panose="05000000000000000000" pitchFamily="2" charset="2"/>
              </a:rPr>
              <a:t>독서 진단 오픈 이후 개발 일정 잡아서 추가 진행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28464" y="5280834"/>
            <a:ext cx="9721080" cy="914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kern="0" dirty="0" smtClean="0">
                <a:solidFill>
                  <a:srgbClr val="000000"/>
                </a:solidFill>
              </a:rPr>
              <a:t>* </a:t>
            </a:r>
            <a:r>
              <a:rPr lang="ko-KR" altLang="en-US" sz="1100" b="1" kern="0" dirty="0" smtClean="0">
                <a:solidFill>
                  <a:srgbClr val="000000"/>
                </a:solidFill>
              </a:rPr>
              <a:t>요약</a:t>
            </a:r>
            <a:endParaRPr lang="en-US" altLang="ko-KR" sz="1100" b="1" kern="0" dirty="0" smtClean="0">
              <a:solidFill>
                <a:srgbClr val="000000"/>
              </a:solidFill>
            </a:endParaRPr>
          </a:p>
          <a:p>
            <a:pPr marL="228600" marR="0" indent="-2286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아이큐레이터는 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AI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독서진단 오픈 이후 일정으로 진행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</a:t>
            </a:r>
          </a:p>
          <a:p>
            <a:pPr marL="228600" marR="0" indent="-2286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000" b="1" kern="0" dirty="0" err="1" smtClean="0">
                <a:solidFill>
                  <a:srgbClr val="000000"/>
                </a:solidFill>
              </a:rPr>
              <a:t>가망고객은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 현장상황을 고려하여 북큐레이터의 변경이 잦을 수 있으므로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, 6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개월 단위의 제약을 적용하지 않는다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 (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검사 횟수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/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기간에 제한 없음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.)</a:t>
            </a:r>
          </a:p>
          <a:p>
            <a:pPr marL="228600" marR="0" indent="-2286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모든 검사 이력에 대한 정보는 기본적으로  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DB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에서 삭제되지 않는다</a:t>
            </a: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r>
              <a:rPr lang="ko-KR" altLang="en-US" sz="1000" b="1" kern="0" dirty="0">
                <a:solidFill>
                  <a:srgbClr val="000000"/>
                </a:solidFill>
              </a:rPr>
              <a:t> 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검사 진행 후 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14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일 이내에 완료하지 않은 경우에도 기존 진행중인 검사 이력은 시스템에 보존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528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76275"/>
            <a:ext cx="8352000" cy="478675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메인 </a:t>
            </a:r>
            <a:r>
              <a:rPr lang="en-US" altLang="ko-KR" dirty="0" smtClean="0">
                <a:cs typeface="Times New Roman" pitchFamily="18" charset="0"/>
              </a:rPr>
              <a:t>– </a:t>
            </a:r>
            <a:r>
              <a:rPr lang="ko-KR" altLang="en-US" dirty="0" smtClean="0">
                <a:cs typeface="Times New Roman" pitchFamily="18" charset="0"/>
              </a:rPr>
              <a:t>검사 기준 정책</a:t>
            </a:r>
            <a:r>
              <a:rPr lang="en-US" altLang="ko-KR" dirty="0">
                <a:cs typeface="Times New Roman" pitchFamily="18" charset="0"/>
              </a:rPr>
              <a:t> </a:t>
            </a:r>
            <a:r>
              <a:rPr lang="en-US" altLang="ko-KR" dirty="0" smtClean="0">
                <a:cs typeface="Times New Roman" pitchFamily="18" charset="0"/>
              </a:rPr>
              <a:t>(</a:t>
            </a:r>
            <a:r>
              <a:rPr lang="ko-KR" altLang="en-US" dirty="0" smtClean="0">
                <a:cs typeface="Times New Roman" pitchFamily="18" charset="0"/>
              </a:rPr>
              <a:t>추가</a:t>
            </a:r>
            <a:r>
              <a:rPr lang="en-US" altLang="ko-KR" dirty="0" smtClean="0">
                <a:cs typeface="Times New Roman" pitchFamily="18" charset="0"/>
              </a:rPr>
              <a:t>. 2018.12.05)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36" y="722853"/>
            <a:ext cx="927075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  <a:cs typeface="Times New Roman" pitchFamily="18" charset="0"/>
              </a:rPr>
              <a:t>3. </a:t>
            </a:r>
            <a:r>
              <a:rPr lang="ko-KR" altLang="en-US" b="1" dirty="0" smtClean="0">
                <a:latin typeface="+mn-ea"/>
                <a:cs typeface="Times New Roman" pitchFamily="18" charset="0"/>
              </a:rPr>
              <a:t>독서플랜</a:t>
            </a:r>
            <a:endParaRPr lang="en-US" altLang="ko-KR" b="1" dirty="0" smtClean="0">
              <a:latin typeface="+mn-ea"/>
              <a:cs typeface="Times New Roman" pitchFamily="18" charset="0"/>
            </a:endParaRPr>
          </a:p>
          <a:p>
            <a:r>
              <a:rPr lang="en-US" altLang="ko-KR" sz="1400" b="1" dirty="0" smtClean="0">
                <a:latin typeface="+mn-ea"/>
                <a:cs typeface="Times New Roman" pitchFamily="18" charset="0"/>
              </a:rPr>
              <a:t>   </a:t>
            </a:r>
            <a:r>
              <a:rPr lang="en-US" altLang="ko-KR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연령별 분류</a:t>
            </a:r>
            <a:r>
              <a:rPr lang="en-US" altLang="ko-KR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(L1 ~ L9)</a:t>
            </a:r>
            <a:r>
              <a:rPr lang="ko-KR" altLang="en-US" sz="1400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그대로 사용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   </a:t>
            </a:r>
          </a:p>
          <a:p>
            <a:r>
              <a:rPr lang="en-US" altLang="ko-KR" sz="1400" b="1" dirty="0" smtClean="0">
                <a:latin typeface="+mn-ea"/>
                <a:cs typeface="Times New Roman" pitchFamily="18" charset="0"/>
              </a:rPr>
              <a:t>   </a:t>
            </a:r>
            <a:r>
              <a:rPr lang="en-US" altLang="ko-KR" sz="1400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‘</a:t>
            </a:r>
            <a:r>
              <a:rPr lang="ko-KR" altLang="en-US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환경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’ 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고려하여 회원일 경우</a:t>
            </a:r>
            <a:r>
              <a:rPr lang="en-US" altLang="ko-KR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보유도서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 삭제</a:t>
            </a:r>
            <a:r>
              <a:rPr lang="en-US" altLang="ko-KR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( 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또는 회색 글자 처리</a:t>
            </a:r>
            <a:r>
              <a:rPr lang="en-US" altLang="ko-KR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            *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보유도서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 체크 가능여부 확인 필요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cs typeface="Times New Roman" pitchFamily="18" charset="0"/>
                <a:sym typeface="Wingdings" panose="05000000000000000000" pitchFamily="2" charset="2"/>
              </a:rPr>
              <a:t>.(~12/10)</a:t>
            </a:r>
          </a:p>
          <a:p>
            <a:endParaRPr lang="en-US" altLang="ko-KR" sz="1400" dirty="0" smtClean="0">
              <a:latin typeface="+mn-ea"/>
              <a:cs typeface="Times New Roman" pitchFamily="18" charset="0"/>
            </a:endParaRPr>
          </a:p>
          <a:p>
            <a:r>
              <a:rPr lang="en-US" altLang="ko-KR" sz="1400" dirty="0" smtClean="0">
                <a:latin typeface="+mn-ea"/>
                <a:cs typeface="Times New Roman" pitchFamily="18" charset="0"/>
              </a:rPr>
              <a:t>   </a:t>
            </a:r>
            <a:r>
              <a:rPr lang="en-US" altLang="ko-KR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‘</a:t>
            </a:r>
            <a:r>
              <a:rPr lang="ko-KR" altLang="en-US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능력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’ </a:t>
            </a:r>
            <a:r>
              <a:rPr lang="ko-KR" altLang="en-US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백분위 점수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에 따라 독서플랜 제시 세분화 함</a:t>
            </a:r>
            <a:endParaRPr lang="en-US" altLang="ko-KR" sz="1400" dirty="0" smtClean="0"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 smtClean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 smtClean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b="1" dirty="0" smtClean="0">
              <a:solidFill>
                <a:schemeClr val="accent5"/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ko-KR" sz="1400" dirty="0" smtClean="0">
                <a:latin typeface="+mn-ea"/>
                <a:cs typeface="Times New Roman" pitchFamily="18" charset="0"/>
              </a:rPr>
              <a:t>   </a:t>
            </a:r>
            <a:r>
              <a:rPr lang="en-US" altLang="ko-KR" sz="1400" dirty="0">
                <a:latin typeface="+mn-ea"/>
                <a:cs typeface="Times New Roman" pitchFamily="18" charset="0"/>
                <a:sym typeface="Wingdings" panose="05000000000000000000" pitchFamily="2" charset="2"/>
              </a:rPr>
              <a:t> 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‘</a:t>
            </a:r>
            <a:r>
              <a:rPr lang="ko-KR" altLang="en-US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흥미</a:t>
            </a:r>
            <a:r>
              <a:rPr lang="en-US" altLang="ko-KR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’ </a:t>
            </a:r>
            <a:r>
              <a:rPr lang="ko-KR" altLang="en-US" sz="1400" b="1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문항 결과</a:t>
            </a:r>
            <a:r>
              <a:rPr lang="ko-KR" altLang="en-US" sz="1400" dirty="0" smtClean="0">
                <a:latin typeface="+mn-ea"/>
                <a:cs typeface="Times New Roman" pitchFamily="18" charset="0"/>
                <a:sym typeface="Wingdings" panose="05000000000000000000" pitchFamily="2" charset="2"/>
              </a:rPr>
              <a:t>에 따라 독서플랜 제시 세분화 함</a:t>
            </a:r>
            <a:endParaRPr lang="en-US" altLang="ko-KR" sz="1400" dirty="0" smtClean="0">
              <a:latin typeface="+mn-ea"/>
              <a:cs typeface="Times New Roman" pitchFamily="18" charset="0"/>
              <a:sym typeface="Wingdings" panose="05000000000000000000" pitchFamily="2" charset="2"/>
            </a:endParaRPr>
          </a:p>
          <a:p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+mn-ea"/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86418"/>
              </p:ext>
            </p:extLst>
          </p:nvPr>
        </p:nvGraphicFramePr>
        <p:xfrm>
          <a:off x="812502" y="2126885"/>
          <a:ext cx="8749010" cy="1158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4277">
                  <a:extLst>
                    <a:ext uri="{9D8B030D-6E8A-4147-A177-3AD203B41FA5}">
                      <a16:colId xmlns:a16="http://schemas.microsoft.com/office/drawing/2014/main" val="1085130395"/>
                    </a:ext>
                  </a:extLst>
                </a:gridCol>
                <a:gridCol w="1307337">
                  <a:extLst>
                    <a:ext uri="{9D8B030D-6E8A-4147-A177-3AD203B41FA5}">
                      <a16:colId xmlns:a16="http://schemas.microsoft.com/office/drawing/2014/main" val="4120010892"/>
                    </a:ext>
                  </a:extLst>
                </a:gridCol>
                <a:gridCol w="4547396">
                  <a:extLst>
                    <a:ext uri="{9D8B030D-6E8A-4147-A177-3AD203B41FA5}">
                      <a16:colId xmlns:a16="http://schemas.microsoft.com/office/drawing/2014/main" val="3539636901"/>
                    </a:ext>
                  </a:extLst>
                </a:gridCol>
              </a:tblGrid>
              <a:tr h="204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능력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백분위 점수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추천 수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독서플랜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695359"/>
                  </a:ext>
                </a:extLst>
              </a:tr>
              <a:tr h="133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100~70</a:t>
                      </a:r>
                      <a:r>
                        <a:rPr lang="ko-KR" altLang="en-US" sz="1200" dirty="0" smtClean="0"/>
                        <a:t>초과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상위권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단계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맞춤 추천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상위 추천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618147"/>
                  </a:ext>
                </a:extLst>
              </a:tr>
              <a:tr h="133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30~70</a:t>
                      </a:r>
                      <a:r>
                        <a:rPr lang="ko-KR" altLang="en-US" sz="1200" dirty="0" smtClean="0"/>
                        <a:t>초과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중위권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b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단계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맞춤 추천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상위 추천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290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0~30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초과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하위권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단계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강화 추천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맞춤 추천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상위 추천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4541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763827"/>
              </p:ext>
            </p:extLst>
          </p:nvPr>
        </p:nvGraphicFramePr>
        <p:xfrm>
          <a:off x="812502" y="3861189"/>
          <a:ext cx="8749010" cy="1079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7768">
                  <a:extLst>
                    <a:ext uri="{9D8B030D-6E8A-4147-A177-3AD203B41FA5}">
                      <a16:colId xmlns:a16="http://schemas.microsoft.com/office/drawing/2014/main" val="907991512"/>
                    </a:ext>
                  </a:extLst>
                </a:gridCol>
                <a:gridCol w="7221242">
                  <a:extLst>
                    <a:ext uri="{9D8B030D-6E8A-4147-A177-3AD203B41FA5}">
                      <a16:colId xmlns:a16="http://schemas.microsoft.com/office/drawing/2014/main" val="433686606"/>
                    </a:ext>
                  </a:extLst>
                </a:gridCol>
              </a:tblGrid>
              <a:tr h="439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가망고객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레벨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영역 모두 제시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959519"/>
                  </a:ext>
                </a:extLst>
              </a:tr>
              <a:tr h="4398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회원고객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레벨 흥미 최고 영역</a:t>
                      </a:r>
                      <a:r>
                        <a:rPr lang="en-US" altLang="ko-KR" sz="1200" dirty="0" smtClean="0"/>
                        <a:t>/ </a:t>
                      </a:r>
                      <a:r>
                        <a:rPr lang="ko-KR" altLang="en-US" sz="1200" dirty="0" smtClean="0"/>
                        <a:t>흥미 최하 영역만 제시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* </a:t>
                      </a:r>
                      <a:r>
                        <a:rPr lang="ko-KR" altLang="en-US" sz="1200" dirty="0" smtClean="0"/>
                        <a:t>흥미 단계는 </a:t>
                      </a:r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단계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매우부족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부족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보통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우수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매우우수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이며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복수의 최고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최하 영역이 있을 경우</a:t>
                      </a:r>
                      <a:r>
                        <a:rPr lang="en-US" altLang="ko-KR" sz="1200" dirty="0" smtClean="0"/>
                        <a:t>,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모두 체크한다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상세 </a:t>
                      </a:r>
                      <a:r>
                        <a:rPr lang="ko-KR" altLang="en-US" sz="1200" dirty="0" err="1" smtClean="0"/>
                        <a:t>로직은</a:t>
                      </a:r>
                      <a:r>
                        <a:rPr lang="ko-KR" altLang="en-US" sz="1200" dirty="0" smtClean="0"/>
                        <a:t> 추가 논의 중</a:t>
                      </a:r>
                      <a:r>
                        <a:rPr lang="en-US" altLang="ko-KR" sz="1200" dirty="0" smtClean="0"/>
                        <a:t>.</a:t>
                      </a:r>
                      <a:r>
                        <a:rPr lang="en-US" altLang="ko-KR" sz="1200" b="1" dirty="0" smtClean="0"/>
                        <a:t>(~12/10)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11363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 bwMode="auto">
          <a:xfrm>
            <a:off x="128464" y="5280834"/>
            <a:ext cx="9721080" cy="914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kern="0" dirty="0" smtClean="0">
                <a:solidFill>
                  <a:srgbClr val="000000"/>
                </a:solidFill>
              </a:rPr>
              <a:t>* </a:t>
            </a:r>
            <a:r>
              <a:rPr lang="ko-KR" altLang="en-US" sz="1100" b="1" kern="0" dirty="0" smtClean="0">
                <a:solidFill>
                  <a:srgbClr val="000000"/>
                </a:solidFill>
              </a:rPr>
              <a:t>요약</a:t>
            </a:r>
            <a:endParaRPr lang="en-US" altLang="ko-KR" sz="1100" b="1" kern="0" dirty="0" smtClean="0">
              <a:solidFill>
                <a:srgbClr val="000000"/>
              </a:solidFill>
            </a:endParaRPr>
          </a:p>
          <a:p>
            <a:pPr marL="228600" marR="0" indent="-2286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1000" b="1" kern="0" dirty="0" smtClean="0">
                <a:solidFill>
                  <a:srgbClr val="000000"/>
                </a:solidFill>
              </a:rPr>
              <a:t>(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시스템에서 </a:t>
            </a:r>
            <a:r>
              <a:rPr lang="ko-KR" altLang="en-US" sz="1000" b="1" kern="0" dirty="0" err="1" smtClean="0">
                <a:solidFill>
                  <a:srgbClr val="000000"/>
                </a:solidFill>
              </a:rPr>
              <a:t>보유여부가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 체크 가능하다면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) 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보유 도서를 </a:t>
            </a:r>
            <a:r>
              <a:rPr lang="ko-KR" altLang="en-US" sz="1000" b="1" kern="0" dirty="0" err="1" smtClean="0">
                <a:solidFill>
                  <a:srgbClr val="000000"/>
                </a:solidFill>
              </a:rPr>
              <a:t>미노출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 혹은 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‘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보유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’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상태로 인지되도록 노출한다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</a:t>
            </a:r>
          </a:p>
          <a:p>
            <a:pPr marL="228600" marR="0" indent="-2286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000" b="1" kern="0" dirty="0" err="1" smtClean="0">
                <a:solidFill>
                  <a:srgbClr val="000000"/>
                </a:solidFill>
              </a:rPr>
              <a:t>능력점수를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 백분위로 구분하여 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30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이하일 경우에는 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‘</a:t>
            </a:r>
            <a:r>
              <a:rPr lang="ko-KR" altLang="en-US" sz="1000" b="1" kern="0" dirty="0" err="1" smtClean="0">
                <a:solidFill>
                  <a:srgbClr val="000000"/>
                </a:solidFill>
              </a:rPr>
              <a:t>강화추천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＇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이라는 하위 추천을 추가로 노출한다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</a:t>
            </a:r>
          </a:p>
          <a:p>
            <a:pPr marL="228600" marR="0" indent="-22860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1000" b="1" kern="0" dirty="0" smtClean="0">
                <a:solidFill>
                  <a:srgbClr val="000000"/>
                </a:solidFill>
              </a:rPr>
              <a:t>흥미 점수 결과에 따라서 도서 영역에 </a:t>
            </a:r>
            <a:r>
              <a:rPr lang="ko-KR" altLang="en-US" sz="1000" b="1" kern="0" dirty="0" err="1" smtClean="0">
                <a:solidFill>
                  <a:srgbClr val="000000"/>
                </a:solidFill>
              </a:rPr>
              <a:t>흥미도를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 표현한다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 (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노출 </a:t>
            </a:r>
            <a:r>
              <a:rPr lang="ko-KR" altLang="en-US" sz="1000" b="1" kern="0" dirty="0" err="1" smtClean="0">
                <a:solidFill>
                  <a:srgbClr val="000000"/>
                </a:solidFill>
              </a:rPr>
              <a:t>로직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, </a:t>
            </a:r>
            <a:r>
              <a:rPr lang="ko-KR" altLang="en-US" sz="1000" b="1" kern="0" dirty="0" smtClean="0">
                <a:solidFill>
                  <a:srgbClr val="000000"/>
                </a:solidFill>
              </a:rPr>
              <a:t>방식은 논의 중</a:t>
            </a:r>
            <a:r>
              <a:rPr lang="en-US" altLang="ko-KR" sz="1000" b="1" kern="0" dirty="0" smtClean="0">
                <a:solidFill>
                  <a:srgbClr val="000000"/>
                </a:solidFill>
              </a:rPr>
              <a:t>. ~12/10)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13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(1.</a:t>
            </a:r>
            <a:r>
              <a:rPr lang="ko-KR" altLang="en-US" dirty="0" smtClean="0">
                <a:cs typeface="Times New Roman" pitchFamily="18" charset="0"/>
              </a:rPr>
              <a:t>종합결과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77030"/>
              </p:ext>
            </p:extLst>
          </p:nvPr>
        </p:nvGraphicFramePr>
        <p:xfrm>
          <a:off x="7764776" y="797802"/>
          <a:ext cx="2141226" cy="5905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1.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종합결과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검사 대상 자녀 정보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이름 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나이 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마지막검사일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종합결과 등급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(val0002)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을 표시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매우부족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부족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”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동일한 연령대 아이들의 평균 이하의 수준입니다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.”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보통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우수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매우우수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동일한 연령대 아이들의 평균 이상의 수준입니다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.”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35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 결과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1.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39535"/>
                  </a:ext>
                </a:extLst>
              </a:tr>
              <a:tr h="507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 검사 항목 백분위 점수 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신규검사일 경우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독서능력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독서흥미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독서환경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종합결과에 대한 백분위를 수치와 막대그래프로 노출한다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소수점 이하 숫자는 표기하지 않음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재검사일 경우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이전검사에 대한 정보도 함께 노출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61168"/>
                  </a:ext>
                </a:extLst>
              </a:tr>
              <a:tr h="3352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5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종합결과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재검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재검사가 있을 경우에만 노출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1-2.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종합결과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재검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900" b="1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  <a:tr h="3364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독서단계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타이틀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1-3.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독서단계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484148"/>
                  </a:ext>
                </a:extLst>
              </a:tr>
              <a:tr h="2735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독서단계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1-3.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독서단계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023959"/>
                  </a:ext>
                </a:extLst>
              </a:tr>
              <a:tr h="422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독서단계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–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그래프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; 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독서단계명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(val0014)</a:t>
                      </a: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에 따라 활성화 상태로 표시</a:t>
                      </a:r>
                      <a:r>
                        <a:rPr lang="en-US" altLang="ko-KR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54010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직사각형 134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432" y="797802"/>
            <a:ext cx="2123810" cy="4165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0026" y="797802"/>
            <a:ext cx="2336191" cy="53268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9" name="직사각형 138"/>
          <p:cNvSpPr/>
          <p:nvPr/>
        </p:nvSpPr>
        <p:spPr bwMode="auto">
          <a:xfrm>
            <a:off x="220355" y="1294939"/>
            <a:ext cx="2119887" cy="1583008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smtClean="0">
                <a:solidFill>
                  <a:schemeClr val="bg1"/>
                </a:solidFill>
              </a:rPr>
              <a:t>고정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2642940" y="4649183"/>
            <a:ext cx="2333277" cy="1372105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smtClean="0">
                <a:solidFill>
                  <a:schemeClr val="bg1"/>
                </a:solidFill>
              </a:rPr>
              <a:t>고정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42" name="순서도: 연결자 141"/>
          <p:cNvSpPr/>
          <p:nvPr/>
        </p:nvSpPr>
        <p:spPr bwMode="auto">
          <a:xfrm>
            <a:off x="3656856" y="144154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159331" y="2924945"/>
            <a:ext cx="2224600" cy="36004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158305" y="3639278"/>
            <a:ext cx="2225626" cy="1199367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2569109" y="819151"/>
            <a:ext cx="2455899" cy="16954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4" name="직사각형 183"/>
          <p:cNvSpPr/>
          <p:nvPr/>
        </p:nvSpPr>
        <p:spPr bwMode="auto">
          <a:xfrm>
            <a:off x="2569109" y="2571751"/>
            <a:ext cx="2455899" cy="1971674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5" name="순서도: 연결자 184"/>
          <p:cNvSpPr/>
          <p:nvPr/>
        </p:nvSpPr>
        <p:spPr bwMode="auto">
          <a:xfrm>
            <a:off x="3656856" y="3525511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8675" y="792113"/>
            <a:ext cx="2128254" cy="49246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7" name="순서도: 연결자 186"/>
          <p:cNvSpPr/>
          <p:nvPr/>
        </p:nvSpPr>
        <p:spPr bwMode="auto">
          <a:xfrm>
            <a:off x="1136576" y="301447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4" name="순서도: 연결자 193"/>
          <p:cNvSpPr/>
          <p:nvPr/>
        </p:nvSpPr>
        <p:spPr bwMode="auto">
          <a:xfrm>
            <a:off x="1136576" y="426226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5312523" y="832322"/>
            <a:ext cx="2224600" cy="9404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207" name="순서도: 연결자 206"/>
          <p:cNvSpPr/>
          <p:nvPr/>
        </p:nvSpPr>
        <p:spPr bwMode="auto">
          <a:xfrm>
            <a:off x="6289768" y="1196752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8" name="직사각형 207"/>
          <p:cNvSpPr/>
          <p:nvPr/>
        </p:nvSpPr>
        <p:spPr bwMode="auto">
          <a:xfrm>
            <a:off x="5312523" y="3515669"/>
            <a:ext cx="2224600" cy="212313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09" name="직사각형 208"/>
          <p:cNvSpPr/>
          <p:nvPr/>
        </p:nvSpPr>
        <p:spPr bwMode="auto">
          <a:xfrm>
            <a:off x="5312523" y="1805250"/>
            <a:ext cx="2224600" cy="3569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211" name="순서도: 연결자 210"/>
          <p:cNvSpPr/>
          <p:nvPr/>
        </p:nvSpPr>
        <p:spPr bwMode="auto">
          <a:xfrm>
            <a:off x="6289768" y="191031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5312523" y="2195775"/>
            <a:ext cx="2224600" cy="1261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213" name="순서도: 연결자 212"/>
          <p:cNvSpPr/>
          <p:nvPr/>
        </p:nvSpPr>
        <p:spPr bwMode="auto">
          <a:xfrm>
            <a:off x="6289768" y="2659040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4" name="순서도: 연결자 213"/>
          <p:cNvSpPr/>
          <p:nvPr/>
        </p:nvSpPr>
        <p:spPr bwMode="auto">
          <a:xfrm>
            <a:off x="6289768" y="4480286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15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제목 1"/>
          <p:cNvSpPr>
            <a:spLocks noGrp="1"/>
          </p:cNvSpPr>
          <p:nvPr>
            <p:ph type="title"/>
          </p:nvPr>
        </p:nvSpPr>
        <p:spPr>
          <a:xfrm>
            <a:off x="149101" y="62851"/>
            <a:ext cx="8352000" cy="5265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>
                <a:cs typeface="Times New Roman" pitchFamily="18" charset="0"/>
              </a:rPr>
              <a:t>검사 결과 </a:t>
            </a:r>
            <a:r>
              <a:rPr lang="en-US" altLang="ko-KR" dirty="0" smtClean="0">
                <a:cs typeface="Times New Roman" pitchFamily="18" charset="0"/>
              </a:rPr>
              <a:t>(2.</a:t>
            </a:r>
            <a:r>
              <a:rPr lang="ko-KR" altLang="en-US" dirty="0" smtClean="0">
                <a:cs typeface="Times New Roman" pitchFamily="18" charset="0"/>
              </a:rPr>
              <a:t>상세결과</a:t>
            </a:r>
            <a:r>
              <a:rPr lang="en-US" altLang="ko-KR" dirty="0" smtClean="0">
                <a:cs typeface="Times New Roman" pitchFamily="18" charset="0"/>
              </a:rPr>
              <a:t>)</a:t>
            </a:r>
            <a:endParaRPr lang="ko-KR" altLang="en-US" dirty="0">
              <a:cs typeface="Times New Roman" pitchFamily="18" charset="0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226892" y="112836"/>
            <a:ext cx="622652" cy="426575"/>
          </a:xfrm>
          <a:prstGeom prst="rect">
            <a:avLst/>
          </a:prstGeom>
          <a:solidFill>
            <a:srgbClr val="FFC000"/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웹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8537942" y="111178"/>
            <a:ext cx="622652" cy="4265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북패드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384" y="819150"/>
            <a:ext cx="2593182" cy="40950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1745" y="819150"/>
            <a:ext cx="2593182" cy="35652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2" name="직사각형 111"/>
          <p:cNvSpPr/>
          <p:nvPr/>
        </p:nvSpPr>
        <p:spPr bwMode="auto">
          <a:xfrm>
            <a:off x="222384" y="1340768"/>
            <a:ext cx="2593182" cy="1202407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b="1" kern="0" smtClean="0">
                <a:solidFill>
                  <a:schemeClr val="bg1"/>
                </a:solidFill>
              </a:rPr>
              <a:t>고정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5" name="순서도: 연결자 114"/>
          <p:cNvSpPr/>
          <p:nvPr/>
        </p:nvSpPr>
        <p:spPr bwMode="auto">
          <a:xfrm>
            <a:off x="1418073" y="4247394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152946" y="2571750"/>
            <a:ext cx="2724150" cy="1219199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152946" y="3825946"/>
            <a:ext cx="2724150" cy="998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3" name="순서도: 연결자 132"/>
          <p:cNvSpPr/>
          <p:nvPr/>
        </p:nvSpPr>
        <p:spPr bwMode="auto">
          <a:xfrm>
            <a:off x="1418073" y="306479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4" name="표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35170"/>
              </p:ext>
            </p:extLst>
          </p:nvPr>
        </p:nvGraphicFramePr>
        <p:xfrm>
          <a:off x="7764776" y="797802"/>
          <a:ext cx="2141226" cy="1973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361">
                  <a:extLst>
                    <a:ext uri="{9D8B030D-6E8A-4147-A177-3AD203B41FA5}">
                      <a16:colId xmlns:a16="http://schemas.microsoft.com/office/drawing/2014/main" val="3070064309"/>
                    </a:ext>
                  </a:extLst>
                </a:gridCol>
                <a:gridCol w="1906865">
                  <a:extLst>
                    <a:ext uri="{9D8B030D-6E8A-4147-A177-3AD203B41FA5}">
                      <a16:colId xmlns:a16="http://schemas.microsoft.com/office/drawing/2014/main" val="2295040847"/>
                    </a:ext>
                  </a:extLst>
                </a:gridCol>
              </a:tblGrid>
              <a:tr h="23620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상세결과 </a:t>
                      </a:r>
                      <a:r>
                        <a:rPr lang="en-US" altLang="ko-KR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ko-KR" altLang="en-US" sz="900" b="0" dirty="0" smtClean="0">
                          <a:solidFill>
                            <a:schemeClr val="accent4"/>
                          </a:solidFill>
                          <a:sym typeface="Wingdings" panose="05000000000000000000" pitchFamily="2" charset="2"/>
                        </a:rPr>
                        <a:t>독서능력</a:t>
                      </a:r>
                      <a:endParaRPr lang="en-US" altLang="ko-KR" sz="900" b="0" dirty="0" smtClean="0">
                        <a:solidFill>
                          <a:schemeClr val="accent4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800" baseline="0" dirty="0" smtClean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1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독서능력검사 세부 항목 백분위 점수 표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0" baseline="0" dirty="0" smtClean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하위 항목의 백분위 점수 표시</a:t>
                      </a:r>
                      <a:endParaRPr lang="en-US" altLang="ko-KR" sz="900" b="0" baseline="0" dirty="0" smtClean="0">
                        <a:solidFill>
                          <a:srgbClr val="FF000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8327"/>
                  </a:ext>
                </a:extLst>
              </a:tr>
              <a:tr h="314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총평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능력검사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6580"/>
                  </a:ext>
                </a:extLst>
              </a:tr>
              <a:tr h="2370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3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세부항목명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+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도움말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별도 표로 구성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431810"/>
                  </a:ext>
                </a:extLst>
              </a:tr>
              <a:tr h="3352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4</a:t>
                      </a:r>
                      <a:endParaRPr lang="ko-KR" altLang="en-US" sz="900" b="1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세부항목 평가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2.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상세결과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-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능력검사</a:t>
                      </a:r>
                      <a:endParaRPr lang="en-US" altLang="ko-KR" sz="900" b="1" baseline="0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91441" marR="91441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1773"/>
                  </a:ext>
                </a:extLst>
              </a:tr>
            </a:tbl>
          </a:graphicData>
        </a:graphic>
      </p:graphicFrame>
      <p:sp>
        <p:nvSpPr>
          <p:cNvPr id="135" name="직사각형 134"/>
          <p:cNvSpPr/>
          <p:nvPr/>
        </p:nvSpPr>
        <p:spPr>
          <a:xfrm>
            <a:off x="7761289" y="620114"/>
            <a:ext cx="2144713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dirty="0">
                <a:solidFill>
                  <a:schemeClr val="bg1"/>
                </a:solidFill>
                <a:latin typeface="+mn-ea"/>
              </a:rPr>
              <a:t>Description</a:t>
            </a:r>
            <a:endParaRPr lang="ko-KR" altLang="en-US" sz="9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순서도: 연결자 135"/>
          <p:cNvSpPr/>
          <p:nvPr/>
        </p:nvSpPr>
        <p:spPr bwMode="auto">
          <a:xfrm>
            <a:off x="4521388" y="296462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3256261" y="1975919"/>
            <a:ext cx="2724150" cy="291032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3256261" y="2310675"/>
            <a:ext cx="2724150" cy="1299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9" name="순서도: 연결자 138"/>
          <p:cNvSpPr/>
          <p:nvPr/>
        </p:nvSpPr>
        <p:spPr bwMode="auto">
          <a:xfrm>
            <a:off x="4521388" y="2039543"/>
            <a:ext cx="193896" cy="193896"/>
          </a:xfrm>
          <a:prstGeom prst="flowChartConnector">
            <a:avLst/>
          </a:prstGeom>
          <a:solidFill>
            <a:srgbClr val="FF0000"/>
          </a:solidFill>
          <a:ln w="6350">
            <a:solidFill>
              <a:srgbClr val="C00000"/>
            </a:solidFill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algn="ctr" defTabSz="91417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kern="0" dirty="0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000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311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웅진씽크빅 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 Style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>
          <a:solidFill>
            <a:srgbClr val="000000"/>
          </a:solidFill>
          <a:miter lim="800000"/>
          <a:headEnd/>
          <a:tailEnd/>
        </a:ln>
        <a:effectLst>
          <a:outerShdw dir="2700000" algn="ctr" rotWithShape="0">
            <a:srgbClr val="000000"/>
          </a:outerShdw>
        </a:effectLst>
      </a:spPr>
      <a:bodyPr wrap="none" lIns="0" tIns="0" rIns="0" bIns="0" rtlCol="0" anchor="ctr"/>
      <a:lstStyle>
        <a:defPPr marL="0" marR="0" indent="0" algn="ctr" defTabSz="91440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19606</Words>
  <Application>Microsoft Office PowerPoint</Application>
  <PresentationFormat>A4 용지(210x297mm)</PresentationFormat>
  <Paragraphs>4210</Paragraphs>
  <Slides>104</Slides>
  <Notes>104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1" baseType="lpstr">
      <vt:lpstr>맑은 고딕</vt:lpstr>
      <vt:lpstr>Wingdings</vt:lpstr>
      <vt:lpstr>Arial</vt:lpstr>
      <vt:lpstr>HY견고딕</vt:lpstr>
      <vt:lpstr>Times New Roman</vt:lpstr>
      <vt:lpstr>웅진씽크빅 PPT</vt:lpstr>
      <vt:lpstr>think-cell Slide</vt:lpstr>
      <vt:lpstr>AI독서진단 프로세스 – 회원 관리 구조</vt:lpstr>
      <vt:lpstr>PowerPoint 프레젠테이션</vt:lpstr>
      <vt:lpstr>북클럽 패드 – 메뉴 구성/위치</vt:lpstr>
      <vt:lpstr>북클럽 패드 – 메뉴 구성/위치</vt:lpstr>
      <vt:lpstr>북클럽 패드 – 메뉴 구성/위치</vt:lpstr>
      <vt:lpstr>북클럽 패드 – 메뉴 구성/위치</vt:lpstr>
      <vt:lpstr>라운지앱 – 메뉴 구성/위치</vt:lpstr>
      <vt:lpstr>SMS 수신</vt:lpstr>
      <vt:lpstr>본인 확인</vt:lpstr>
      <vt:lpstr>메인 (1안)</vt:lpstr>
      <vt:lpstr>메인 (2안)</vt:lpstr>
      <vt:lpstr>메인 – 검사 선택 CASE 1~3</vt:lpstr>
      <vt:lpstr>메인 – 검사 상태 CASE 1 (검사가 필요한 경우)</vt:lpstr>
      <vt:lpstr>메인 – 검사 상태 CASE 2 (진행중인 검사가 있는 경우) </vt:lpstr>
      <vt:lpstr>메인 – 검사 상태 CASE 3 (검사를 완료한 자녀를 선택한 경우) </vt:lpstr>
      <vt:lpstr>메인 – 검사 상태 CASE 4 (부모용 능력검사보다 자녀용 능력검사를 먼저 선택하여 진행하려는 경우)</vt:lpstr>
      <vt:lpstr>메인 – 검사 상태 CASE 5 (진행 중인 검사가 검사 시작일 기준으로 14일이 경과된 경우)</vt:lpstr>
      <vt:lpstr>능력검사 – 검사 문항</vt:lpstr>
      <vt:lpstr>능력검사 – 검사 문항</vt:lpstr>
      <vt:lpstr>능력검사 – 검사 문항</vt:lpstr>
      <vt:lpstr>능력검사 – 검사 문항</vt:lpstr>
      <vt:lpstr>능력검사 – 검사 문항</vt:lpstr>
      <vt:lpstr>능력검사 – 검사 문항</vt:lpstr>
      <vt:lpstr>능력검사 – 검사 문항</vt:lpstr>
      <vt:lpstr>능력검사 – 검사 문항</vt:lpstr>
      <vt:lpstr>능력검사 – 검사 문항</vt:lpstr>
      <vt:lpstr>능력검사 – 검사 문항</vt:lpstr>
      <vt:lpstr>흥미검사 – 검사 문항</vt:lpstr>
      <vt:lpstr>흥미검사 – 검사 문항</vt:lpstr>
      <vt:lpstr>환경검사 – 검사 문항</vt:lpstr>
      <vt:lpstr>환경검사 – 검사 문항</vt:lpstr>
      <vt:lpstr>환경검사 – 검사 문항</vt:lpstr>
      <vt:lpstr>환경검사 – 검사 문항</vt:lpstr>
      <vt:lpstr>검사 중간 화면</vt:lpstr>
      <vt:lpstr>검사 완료 화면</vt:lpstr>
      <vt:lpstr>결과 리스트</vt:lpstr>
      <vt:lpstr>검사 결과 – 타입 구분</vt:lpstr>
      <vt:lpstr>검사 결과 – 스크롤 방식</vt:lpstr>
      <vt:lpstr>검사 결과 (1.종합 결과)</vt:lpstr>
      <vt:lpstr>검사 결과 (1.종합결과 – 독서 발달 단계)</vt:lpstr>
      <vt:lpstr>검사 결과 (2. 세부 항목 결과)</vt:lpstr>
      <vt:lpstr>검사 결과 (2. 세부 항목 결과)</vt:lpstr>
      <vt:lpstr>검사 결과 (2. 세부 항목 결과)</vt:lpstr>
      <vt:lpstr>검사 결과 (3. 독서 활동 TIP)</vt:lpstr>
      <vt:lpstr>검사 결과 (4. 맞춤 독서 플랜)</vt:lpstr>
      <vt:lpstr>검사 결과 (4. 맞춤 독서 플랜-도서상세보기)</vt:lpstr>
      <vt:lpstr>검사 결과 (4. 맞춤 독서 플랜)</vt:lpstr>
      <vt:lpstr>검사 결과 – 만 5,6세</vt:lpstr>
      <vt:lpstr>검사 결과 – 초1,2학년</vt:lpstr>
      <vt:lpstr>검사 결과 (1.종합결과)</vt:lpstr>
      <vt:lpstr>검사 결과 (1.종합결과 - 독서 발달 단계)</vt:lpstr>
      <vt:lpstr>검사 결과 (2. 상세 결과)</vt:lpstr>
      <vt:lpstr>검사 결과 (2. 상세 결과)</vt:lpstr>
      <vt:lpstr>검사 결과 (2. 상세 결과)</vt:lpstr>
      <vt:lpstr>검사 결과 (2. 상세 결과)</vt:lpstr>
      <vt:lpstr>검사 결과 (2. 상세 결과)</vt:lpstr>
      <vt:lpstr>검사 결과 (3. 독서 활동 TIP)</vt:lpstr>
      <vt:lpstr>검사 결과 (4. 맞춤 독서 플랜)</vt:lpstr>
      <vt:lpstr>검사 결과 (4. 맞춤 독서 플랜-도서상세보기)</vt:lpstr>
      <vt:lpstr>검사 결과 (가망고객)</vt:lpstr>
      <vt:lpstr>PowerPoint 프레젠테이션</vt:lpstr>
      <vt:lpstr>검사 결과 – 인쇄용 ( 플로팅 메뉴 추가 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AI독서진단 – 만 5,6세의 능력검사 진행 시</vt:lpstr>
      <vt:lpstr>AI독서진단 – 유아동용 능력검사 진행 시</vt:lpstr>
      <vt:lpstr>AI독서진단 – 페이지 로딩 오류 시</vt:lpstr>
      <vt:lpstr>AI독서진단 – 문항 데이터 로딩 오류 시</vt:lpstr>
      <vt:lpstr>AI독서진단 – 데이터 로딩 시</vt:lpstr>
      <vt:lpstr>AI독서진단 – 뒤로가기 버튼으로 완료페이지 접근 시</vt:lpstr>
      <vt:lpstr>AI독서진단 – 임의로 URL을 수정하여 문항페이지로 접근 시</vt:lpstr>
      <vt:lpstr>AI독서진단 – One to One – 전송</vt:lpstr>
      <vt:lpstr>AI독서진단 – One to One – 상세정보</vt:lpstr>
      <vt:lpstr>PowerPoint 프레젠테이션</vt:lpstr>
      <vt:lpstr>AI독서진단 – One to One – 상세정보 - 인쇄</vt:lpstr>
      <vt:lpstr>AI독서진단 – One to One – 진단건수_1</vt:lpstr>
      <vt:lpstr>AI독서진단 – One to One – 진단건수_2</vt:lpstr>
      <vt:lpstr>AI독서진단 – One to One – 검사결과정보 연동 &amp; 알림톡 발송</vt:lpstr>
      <vt:lpstr>AI독서진단 – i큐레이터</vt:lpstr>
      <vt:lpstr>메인 – 검사 기준 정책 (추가. 2018.11.13)</vt:lpstr>
      <vt:lpstr>메인 – 검사 기준 정책 (추가. 2018.11.27)</vt:lpstr>
      <vt:lpstr>메인 – 검사 기준 정책 (추가. 2018.12.05)</vt:lpstr>
      <vt:lpstr>메인 – 검사 기준 정책 (추가. 2018.12.05)</vt:lpstr>
      <vt:lpstr>검사 결과 (1.종합결과)</vt:lpstr>
      <vt:lpstr>검사 결과 (2.상세결과)</vt:lpstr>
      <vt:lpstr>검사 결과 (2.상세결과)</vt:lpstr>
      <vt:lpstr>검사 결과 (2.상세결과)</vt:lpstr>
      <vt:lpstr>검사 결과 (3.독서TIP)</vt:lpstr>
      <vt:lpstr>검사 결과 (4.독서플랜)</vt:lpstr>
      <vt:lpstr>검사 결과 (4.독서플랜-상세)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웅진씽크빅서식</dc:title>
  <dc:creator/>
  <cp:lastModifiedBy/>
  <cp:revision>1</cp:revision>
  <dcterms:created xsi:type="dcterms:W3CDTF">2016-05-15T08:08:00Z</dcterms:created>
  <dcterms:modified xsi:type="dcterms:W3CDTF">2019-04-08T10:09:27Z</dcterms:modified>
</cp:coreProperties>
</file>